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7"/>
  </p:notesMasterIdLst>
  <p:sldIdLst>
    <p:sldId id="256" r:id="rId2"/>
    <p:sldId id="258" r:id="rId3"/>
    <p:sldId id="276" r:id="rId4"/>
    <p:sldId id="259" r:id="rId5"/>
    <p:sldId id="260" r:id="rId6"/>
    <p:sldId id="261" r:id="rId7"/>
    <p:sldId id="263" r:id="rId8"/>
    <p:sldId id="264" r:id="rId9"/>
    <p:sldId id="277" r:id="rId10"/>
    <p:sldId id="265" r:id="rId11"/>
    <p:sldId id="266" r:id="rId12"/>
    <p:sldId id="268" r:id="rId13"/>
    <p:sldId id="270" r:id="rId14"/>
    <p:sldId id="273" r:id="rId15"/>
    <p:sldId id="27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03-Aug-24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03-Aug-24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g"/><Relationship Id="rId7" Type="http://schemas.openxmlformats.org/officeDocument/2006/relationships/image" Target="../media/image1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5467816"/>
            <a:ext cx="8534400" cy="534924"/>
          </a:xfrm>
        </p:spPr>
        <p:txBody>
          <a:bodyPr>
            <a:norm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DOKUMENTARNI TV PROGRAM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2600" y="6172200"/>
            <a:ext cx="8686800" cy="381000"/>
          </a:xfrm>
        </p:spPr>
        <p:txBody>
          <a:bodyPr>
            <a:noAutofit/>
          </a:bodyPr>
          <a:lstStyle/>
          <a:p>
            <a:pPr algn="ctr"/>
            <a:r>
              <a:rPr lang="sr-Latn-CS" dirty="0">
                <a:solidFill>
                  <a:schemeClr val="tx1"/>
                </a:solidFill>
              </a:rPr>
              <a:t>Dokumentarac je zaostavština </a:t>
            </a:r>
          </a:p>
          <a:p>
            <a:pPr algn="ctr"/>
            <a:r>
              <a:rPr lang="sr-Latn-CS" dirty="0">
                <a:solidFill>
                  <a:schemeClr val="tx1"/>
                </a:solidFill>
              </a:rPr>
              <a:t>koju je televizija nasledila od kinematografije 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1026" name="Picture 2" descr="https://static1.squarespace.com/static/56bf6da5c2ea511b98f99786/56bf71b760b5e979f754c0d1/56d8d82e1bbee06f682fa01f/1458669764005/11950275_10206716667731123_4133109446972734352_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4442" y="152400"/>
            <a:ext cx="8526819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Predstavljanje zapisa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00200"/>
            <a:ext cx="11963400" cy="5105400"/>
          </a:xfrm>
        </p:spPr>
        <p:txBody>
          <a:bodyPr>
            <a:normAutofit/>
          </a:bodyPr>
          <a:lstStyle/>
          <a:p>
            <a:pPr marL="457200" lvl="1" indent="0">
              <a:buClrTx/>
              <a:buNone/>
            </a:pPr>
            <a:endParaRPr lang="hr-HR" sz="1100" b="1" dirty="0">
              <a:solidFill>
                <a:srgbClr val="C00000"/>
              </a:solidFill>
            </a:endParaRPr>
          </a:p>
          <a:p>
            <a:pPr lvl="1">
              <a:buClrTx/>
            </a:pPr>
            <a:r>
              <a:rPr lang="hr-HR" sz="2400" b="1" dirty="0">
                <a:solidFill>
                  <a:srgbClr val="C00000"/>
                </a:solidFill>
              </a:rPr>
              <a:t>selektivno </a:t>
            </a:r>
          </a:p>
          <a:p>
            <a:pPr marL="457200" lvl="1" indent="0">
              <a:buNone/>
            </a:pPr>
            <a:r>
              <a:rPr lang="hr-HR" sz="2000" dirty="0"/>
              <a:t>   (</a:t>
            </a:r>
            <a:r>
              <a:rPr lang="sr-Latn-CS" sz="2000" dirty="0"/>
              <a:t>autor će od mnoštvo činjenica izabrati one koji se uklapaju  u rediteljsku koncepciju</a:t>
            </a:r>
            <a:r>
              <a:rPr lang="hr-HR" sz="2000" dirty="0"/>
              <a:t>)</a:t>
            </a:r>
            <a:endParaRPr lang="en-US" sz="2000" dirty="0"/>
          </a:p>
          <a:p>
            <a:pPr marL="118872" indent="0">
              <a:buNone/>
            </a:pPr>
            <a:endParaRPr lang="sr-Latn-RS" sz="1400" dirty="0"/>
          </a:p>
          <a:p>
            <a:pPr lvl="1">
              <a:buClrTx/>
            </a:pPr>
            <a:r>
              <a:rPr lang="hr-HR" sz="2400" b="1" dirty="0">
                <a:solidFill>
                  <a:srgbClr val="C00000"/>
                </a:solidFill>
              </a:rPr>
              <a:t>ograničeno</a:t>
            </a:r>
            <a:r>
              <a:rPr lang="hr-HR" sz="2400" dirty="0">
                <a:solidFill>
                  <a:srgbClr val="C00000"/>
                </a:solidFill>
              </a:rPr>
              <a:t> </a:t>
            </a:r>
          </a:p>
          <a:p>
            <a:pPr marL="719138" lvl="1" indent="-261938">
              <a:buNone/>
            </a:pPr>
            <a:r>
              <a:rPr lang="hr-HR" sz="2400" dirty="0"/>
              <a:t>   </a:t>
            </a:r>
            <a:r>
              <a:rPr lang="hr-HR" sz="2000" dirty="0"/>
              <a:t>(</a:t>
            </a:r>
            <a:r>
              <a:rPr lang="sr-Latn-CS" sz="2000" dirty="0"/>
              <a:t>kadrirano tako da se obuhvati samo ono što je ključno za konkretan  događaj ili ličnost)</a:t>
            </a:r>
            <a:endParaRPr lang="en-US" sz="2000" dirty="0"/>
          </a:p>
          <a:p>
            <a:endParaRPr lang="sr-Latn-RS" sz="1400" dirty="0"/>
          </a:p>
          <a:p>
            <a:pPr lvl="1">
              <a:buClrTx/>
            </a:pPr>
            <a:r>
              <a:rPr lang="hr-HR" sz="2400" b="1" dirty="0">
                <a:solidFill>
                  <a:srgbClr val="C00000"/>
                </a:solidFill>
              </a:rPr>
              <a:t>univokalno</a:t>
            </a:r>
          </a:p>
          <a:p>
            <a:pPr marL="457200" lvl="1" indent="0">
              <a:buNone/>
            </a:pPr>
            <a:r>
              <a:rPr lang="hr-HR" sz="2000" dirty="0"/>
              <a:t>   (</a:t>
            </a:r>
            <a:r>
              <a:rPr lang="sr-Latn-CS" sz="2000" dirty="0"/>
              <a:t>tretirani događaji se obrađuju samo iz jedne pozicije, bez druge strane</a:t>
            </a:r>
            <a:r>
              <a:rPr lang="hr-HR" sz="2000" dirty="0"/>
              <a:t>)</a:t>
            </a:r>
            <a:endParaRPr lang="en-US" sz="2000" dirty="0"/>
          </a:p>
          <a:p>
            <a:pPr marL="118872" indent="0">
              <a:buNone/>
            </a:pPr>
            <a:endParaRPr lang="sr-Latn-RS" sz="1400" dirty="0"/>
          </a:p>
          <a:p>
            <a:pPr lvl="1">
              <a:buClrTx/>
            </a:pPr>
            <a:r>
              <a:rPr lang="hr-HR" sz="2400" b="1" dirty="0">
                <a:solidFill>
                  <a:srgbClr val="C00000"/>
                </a:solidFill>
              </a:rPr>
              <a:t>rezultat mehaničke obrade </a:t>
            </a:r>
          </a:p>
          <a:p>
            <a:pPr marL="630238" lvl="1" indent="-173038">
              <a:buNone/>
              <a:tabLst>
                <a:tab pos="719138" algn="l"/>
              </a:tabLst>
            </a:pPr>
            <a:r>
              <a:rPr lang="hr-HR" sz="2000" dirty="0"/>
              <a:t>   (</a:t>
            </a:r>
            <a:r>
              <a:rPr lang="sr-Latn-CS" sz="2000" dirty="0"/>
              <a:t>apstrahuje prethodno navedene načine predstavljanja - prikazuje  neutralne priče u otkrivanju suštinskih ili skrivenih elemenata stvarnosti)</a:t>
            </a:r>
            <a:endParaRPr lang="en-US" sz="2000" dirty="0"/>
          </a:p>
          <a:p>
            <a:pPr marL="118872" indent="0">
              <a:buNone/>
            </a:pPr>
            <a:endParaRPr lang="en-US" sz="1400" dirty="0"/>
          </a:p>
          <a:p>
            <a:pPr marL="118872" indent="0">
              <a:buNone/>
            </a:pP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051335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Faktori produkcije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775192"/>
            <a:ext cx="11963400" cy="4625609"/>
          </a:xfrm>
        </p:spPr>
        <p:txBody>
          <a:bodyPr>
            <a:normAutofit lnSpcReduction="10000"/>
          </a:bodyPr>
          <a:lstStyle/>
          <a:p>
            <a:pPr lvl="1">
              <a:buClrTx/>
            </a:pPr>
            <a:r>
              <a:rPr lang="hr-HR" sz="2400" b="1" dirty="0">
                <a:solidFill>
                  <a:srgbClr val="C00000"/>
                </a:solidFill>
              </a:rPr>
              <a:t>izbor </a:t>
            </a:r>
          </a:p>
          <a:p>
            <a:pPr marL="628650" lvl="1" indent="-171450">
              <a:buNone/>
            </a:pPr>
            <a:r>
              <a:rPr lang="hr-HR" sz="2400" dirty="0"/>
              <a:t>   </a:t>
            </a:r>
            <a:r>
              <a:rPr lang="hr-HR" sz="2000" dirty="0"/>
              <a:t>(</a:t>
            </a:r>
            <a:r>
              <a:rPr lang="sr-Latn-CS" sz="2000" dirty="0"/>
              <a:t>teme, sagovornika, snimka, ugla snimanja, muzike ...  autor je posrednik između stvarnosti i prikazivanja  stvarnosti</a:t>
            </a:r>
            <a:r>
              <a:rPr lang="hr-HR" sz="2000" dirty="0"/>
              <a:t>)</a:t>
            </a:r>
            <a:endParaRPr lang="en-US" sz="2000" dirty="0"/>
          </a:p>
          <a:p>
            <a:pPr marL="118872" indent="0">
              <a:buNone/>
            </a:pPr>
            <a:endParaRPr lang="sr-Latn-RS" sz="1400" dirty="0"/>
          </a:p>
          <a:p>
            <a:pPr lvl="1">
              <a:buClrTx/>
            </a:pPr>
            <a:r>
              <a:rPr lang="hr-HR" sz="2400" b="1" dirty="0">
                <a:solidFill>
                  <a:srgbClr val="C00000"/>
                </a:solidFill>
              </a:rPr>
              <a:t>jezik slike</a:t>
            </a:r>
            <a:r>
              <a:rPr lang="hr-HR" sz="2400" dirty="0">
                <a:solidFill>
                  <a:srgbClr val="C00000"/>
                </a:solidFill>
              </a:rPr>
              <a:t> </a:t>
            </a:r>
          </a:p>
          <a:p>
            <a:pPr marL="457200" lvl="1" indent="0">
              <a:buNone/>
            </a:pPr>
            <a:r>
              <a:rPr lang="hr-HR" sz="2000" dirty="0"/>
              <a:t>   (</a:t>
            </a:r>
            <a:r>
              <a:rPr lang="sr-Latn-CS" sz="2000" dirty="0"/>
              <a:t>TV slike su autentične i uverljive kako bi se konstruisala tačka gledišta</a:t>
            </a:r>
            <a:r>
              <a:rPr lang="hr-HR" sz="2000" dirty="0"/>
              <a:t>)</a:t>
            </a:r>
            <a:endParaRPr lang="en-US" sz="2000" dirty="0"/>
          </a:p>
          <a:p>
            <a:endParaRPr lang="sr-Latn-RS" sz="1600" dirty="0"/>
          </a:p>
          <a:p>
            <a:pPr lvl="1">
              <a:buClrTx/>
            </a:pPr>
            <a:r>
              <a:rPr lang="hr-HR" sz="2400" b="1" dirty="0">
                <a:solidFill>
                  <a:srgbClr val="C00000"/>
                </a:solidFill>
              </a:rPr>
              <a:t>tekst</a:t>
            </a:r>
          </a:p>
          <a:p>
            <a:pPr marL="630238" lvl="1" indent="-173038">
              <a:buNone/>
              <a:tabLst>
                <a:tab pos="719138" algn="l"/>
              </a:tabLst>
            </a:pPr>
            <a:r>
              <a:rPr lang="hr-HR" sz="2000" dirty="0"/>
              <a:t>   (</a:t>
            </a:r>
            <a:r>
              <a:rPr lang="sr-Latn-CS" sz="2000" dirty="0"/>
              <a:t>objašnjava kako treba tumačiti slike, ista slika-dva različita komentara –  dva različita  značenja, da li je jači tekst u odnosu na sliku koju vidimo</a:t>
            </a:r>
            <a:r>
              <a:rPr lang="hr-HR" sz="2000" dirty="0"/>
              <a:t>)</a:t>
            </a:r>
            <a:endParaRPr lang="en-US" sz="2000" dirty="0"/>
          </a:p>
          <a:p>
            <a:pPr marL="118872" indent="0">
              <a:buNone/>
            </a:pPr>
            <a:endParaRPr lang="sr-Latn-RS" sz="1400" dirty="0"/>
          </a:p>
          <a:p>
            <a:pPr lvl="1">
              <a:buClrTx/>
            </a:pPr>
            <a:r>
              <a:rPr lang="hr-HR" sz="2400" b="1" dirty="0">
                <a:solidFill>
                  <a:srgbClr val="C00000"/>
                </a:solidFill>
              </a:rPr>
              <a:t>prisustvo kamere i ekipe</a:t>
            </a:r>
          </a:p>
          <a:p>
            <a:pPr marL="457200" lvl="1" indent="0">
              <a:buNone/>
              <a:tabLst>
                <a:tab pos="719138" algn="l"/>
              </a:tabLst>
            </a:pPr>
            <a:r>
              <a:rPr lang="hr-HR" sz="2400" dirty="0"/>
              <a:t>   </a:t>
            </a:r>
            <a:r>
              <a:rPr lang="hr-HR" sz="2000" dirty="0"/>
              <a:t>(</a:t>
            </a:r>
            <a:r>
              <a:rPr lang="sr-Latn-CS" sz="2000" dirty="0"/>
              <a:t>menja mesto događaja i ponašanje učesnika </a:t>
            </a:r>
            <a:r>
              <a:rPr lang="sr-Latn-RS" sz="2000" dirty="0"/>
              <a:t>– gubi se autentičnost)</a:t>
            </a:r>
            <a:endParaRPr lang="en-US" sz="2000" dirty="0"/>
          </a:p>
          <a:p>
            <a:pPr marL="118872" indent="0">
              <a:buNone/>
            </a:pPr>
            <a:endParaRPr lang="en-US" sz="1400" dirty="0"/>
          </a:p>
          <a:p>
            <a:pPr marL="118872" indent="0">
              <a:buNone/>
            </a:pP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037494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Faktori produkcije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775192"/>
            <a:ext cx="12039600" cy="4625609"/>
          </a:xfrm>
        </p:spPr>
        <p:txBody>
          <a:bodyPr>
            <a:normAutofit/>
          </a:bodyPr>
          <a:lstStyle/>
          <a:p>
            <a:pPr lvl="1">
              <a:buClrTx/>
            </a:pPr>
            <a:endParaRPr lang="hr-HR" sz="1800" b="1" dirty="0"/>
          </a:p>
          <a:p>
            <a:pPr lvl="1">
              <a:buClrTx/>
            </a:pPr>
            <a:r>
              <a:rPr lang="hr-HR" sz="2400" b="1" dirty="0">
                <a:solidFill>
                  <a:srgbClr val="C00000"/>
                </a:solidFill>
              </a:rPr>
              <a:t>podešavanje </a:t>
            </a:r>
          </a:p>
          <a:p>
            <a:pPr marL="457200" lvl="1" indent="0">
              <a:buNone/>
            </a:pPr>
            <a:r>
              <a:rPr lang="hr-HR" sz="2000" dirty="0"/>
              <a:t>   (</a:t>
            </a:r>
            <a:r>
              <a:rPr lang="sr-Latn-CS" sz="2000" dirty="0"/>
              <a:t>predstavljanje stvarnosti na osnovu subjektivnog viđenja reditelja</a:t>
            </a:r>
            <a:r>
              <a:rPr lang="hr-HR" sz="2000" dirty="0"/>
              <a:t>)</a:t>
            </a:r>
            <a:endParaRPr lang="en-US" sz="2000" dirty="0"/>
          </a:p>
          <a:p>
            <a:pPr marL="118872" indent="0">
              <a:buNone/>
            </a:pPr>
            <a:endParaRPr lang="sr-Latn-RS" sz="1400" dirty="0"/>
          </a:p>
          <a:p>
            <a:pPr lvl="1">
              <a:buClrTx/>
            </a:pPr>
            <a:r>
              <a:rPr lang="hr-HR" sz="2400" b="1" dirty="0">
                <a:solidFill>
                  <a:srgbClr val="C00000"/>
                </a:solidFill>
              </a:rPr>
              <a:t>montaža slike i zvuka</a:t>
            </a:r>
            <a:endParaRPr lang="hr-HR" sz="2400" dirty="0">
              <a:solidFill>
                <a:srgbClr val="C00000"/>
              </a:solidFill>
            </a:endParaRPr>
          </a:p>
          <a:p>
            <a:pPr marL="630238" lvl="1" indent="-173038" algn="just">
              <a:buNone/>
            </a:pPr>
            <a:r>
              <a:rPr lang="hr-HR" sz="2400" dirty="0"/>
              <a:t>   </a:t>
            </a:r>
            <a:r>
              <a:rPr lang="hr-HR" sz="2000" dirty="0"/>
              <a:t>(</a:t>
            </a:r>
            <a:r>
              <a:rPr lang="sr-Latn-CS" sz="2000" dirty="0"/>
              <a:t>kreiranje novih značenja u predstavljanju stvarnosti, zvuk i slika su  podložni manipulaciji, gledalac je svestan montažnog postupka ali ne primećuje konstrukciju autora</a:t>
            </a:r>
            <a:r>
              <a:rPr lang="hr-HR" sz="2000" dirty="0"/>
              <a:t>)</a:t>
            </a:r>
            <a:endParaRPr lang="en-US" sz="2000" dirty="0"/>
          </a:p>
          <a:p>
            <a:endParaRPr lang="sr-Latn-RS" sz="1400" dirty="0"/>
          </a:p>
          <a:p>
            <a:pPr lvl="1">
              <a:buClrTx/>
            </a:pPr>
            <a:r>
              <a:rPr lang="hr-HR" sz="2400" b="1" dirty="0">
                <a:solidFill>
                  <a:srgbClr val="C00000"/>
                </a:solidFill>
              </a:rPr>
              <a:t>vizuelno kodiranje</a:t>
            </a:r>
          </a:p>
          <a:p>
            <a:pPr marL="630238" lvl="1" indent="-173038">
              <a:buNone/>
            </a:pPr>
            <a:r>
              <a:rPr lang="hr-HR" sz="2400" dirty="0"/>
              <a:t>   </a:t>
            </a:r>
            <a:r>
              <a:rPr lang="hr-HR" sz="2000" dirty="0"/>
              <a:t>(</a:t>
            </a:r>
            <a:r>
              <a:rPr lang="sr-Latn-CS" sz="2000" dirty="0"/>
              <a:t>stvoriti utisak da se kamera slučajno našla na tom mestu – planovi,  rakursi, pokret kamere ... garderoba sagovornika, prostor ... </a:t>
            </a:r>
            <a:r>
              <a:rPr lang="hr-HR" sz="2000" dirty="0"/>
              <a:t>)</a:t>
            </a:r>
            <a:endParaRPr lang="en-US" sz="2000" dirty="0"/>
          </a:p>
          <a:p>
            <a:pPr marL="118872" indent="0">
              <a:buNone/>
            </a:pPr>
            <a:endParaRPr lang="sr-Latn-RS" sz="2000" dirty="0"/>
          </a:p>
          <a:p>
            <a:pPr marL="118872" indent="0">
              <a:buNone/>
            </a:pPr>
            <a:endParaRPr lang="en-US" sz="1400" dirty="0"/>
          </a:p>
          <a:p>
            <a:pPr marL="118872" indent="0">
              <a:buNone/>
            </a:pP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4284271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Faktori produkcije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2723931"/>
            <a:ext cx="5241524" cy="2209800"/>
          </a:xfrm>
        </p:spPr>
        <p:txBody>
          <a:bodyPr>
            <a:normAutofit fontScale="77500" lnSpcReduction="20000"/>
          </a:bodyPr>
          <a:lstStyle/>
          <a:p>
            <a:pPr lvl="1">
              <a:buClrTx/>
              <a:buFont typeface="Wingdings" pitchFamily="2" charset="2"/>
              <a:buChar char="§"/>
            </a:pPr>
            <a:endParaRPr lang="hr-HR" sz="2200" b="1" dirty="0"/>
          </a:p>
          <a:p>
            <a:pPr lvl="1">
              <a:buClrTx/>
              <a:buFont typeface="Wingdings" pitchFamily="2" charset="2"/>
              <a:buChar char="§"/>
            </a:pPr>
            <a:r>
              <a:rPr lang="hr-HR" sz="3100" b="1" dirty="0">
                <a:solidFill>
                  <a:srgbClr val="C00000"/>
                </a:solidFill>
              </a:rPr>
              <a:t>stvarna  mesta </a:t>
            </a:r>
          </a:p>
          <a:p>
            <a:pPr lvl="1">
              <a:buClrTx/>
              <a:buFont typeface="Wingdings" pitchFamily="2" charset="2"/>
              <a:buChar char="§"/>
            </a:pPr>
            <a:endParaRPr lang="hr-HR" sz="1900" b="1" dirty="0">
              <a:solidFill>
                <a:srgbClr val="C00000"/>
              </a:solidFill>
            </a:endParaRPr>
          </a:p>
          <a:p>
            <a:pPr lvl="1">
              <a:buClrTx/>
              <a:buFont typeface="Wingdings" pitchFamily="2" charset="2"/>
              <a:buChar char="§"/>
            </a:pPr>
            <a:r>
              <a:rPr lang="hr-HR" b="1" dirty="0">
                <a:solidFill>
                  <a:srgbClr val="C00000"/>
                </a:solidFill>
              </a:rPr>
              <a:t>stvarni  događaji</a:t>
            </a:r>
          </a:p>
          <a:p>
            <a:pPr lvl="1">
              <a:buClrTx/>
              <a:buFont typeface="Wingdings" pitchFamily="2" charset="2"/>
              <a:buChar char="§"/>
            </a:pPr>
            <a:endParaRPr lang="hr-HR" sz="1900" dirty="0">
              <a:solidFill>
                <a:srgbClr val="C00000"/>
              </a:solidFill>
            </a:endParaRPr>
          </a:p>
          <a:p>
            <a:pPr lvl="1">
              <a:buClrTx/>
              <a:buFont typeface="Wingdings" pitchFamily="2" charset="2"/>
              <a:buChar char="§"/>
            </a:pPr>
            <a:r>
              <a:rPr lang="hr-HR" b="1" dirty="0">
                <a:solidFill>
                  <a:srgbClr val="C00000"/>
                </a:solidFill>
              </a:rPr>
              <a:t>stvarne  ličnosti</a:t>
            </a:r>
          </a:p>
          <a:p>
            <a:pPr marL="630238" lvl="1" indent="-173038">
              <a:buNone/>
            </a:pPr>
            <a:r>
              <a:rPr lang="hr-HR" sz="2400" dirty="0"/>
              <a:t>   </a:t>
            </a:r>
            <a:endParaRPr lang="en-US" sz="1400" dirty="0"/>
          </a:p>
          <a:p>
            <a:pPr marL="118872" indent="0">
              <a:buNone/>
            </a:pPr>
            <a:endParaRPr lang="sr-Latn-R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2238" y="1905000"/>
            <a:ext cx="8227813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9474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DOKUMENTARNI PROGRAM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462" y="1753851"/>
            <a:ext cx="3704770" cy="208393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4374" y="1753851"/>
            <a:ext cx="3768022" cy="207975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205" y="4257664"/>
            <a:ext cx="3339637" cy="208393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7987" y="1771901"/>
            <a:ext cx="2725208" cy="2065884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8998" y="4286239"/>
            <a:ext cx="3610342" cy="2032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14350" y="4257664"/>
            <a:ext cx="3691395" cy="2079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916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DOKUMENTARNI PROGRAM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599" y="1524000"/>
            <a:ext cx="6978085" cy="2590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5200" y="4186237"/>
            <a:ext cx="4614333" cy="259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565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DOKUMENTARNI FILM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1"/>
            <a:ext cx="12039600" cy="5257799"/>
          </a:xfrm>
        </p:spPr>
        <p:txBody>
          <a:bodyPr>
            <a:normAutofit/>
          </a:bodyPr>
          <a:lstStyle/>
          <a:p>
            <a:pPr marL="461772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„Film istine“ – 1922. </a:t>
            </a:r>
            <a:r>
              <a:rPr lang="sr-Latn-CS" sz="2400" dirty="0"/>
              <a:t>život uhvaćen na delu</a:t>
            </a:r>
          </a:p>
          <a:p>
            <a:pPr marL="404622" lvl="1" indent="-28575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CS" sz="1400" dirty="0"/>
          </a:p>
          <a:p>
            <a:pPr marL="461772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CS" sz="2400" dirty="0"/>
              <a:t>bez korišćenja filmskog jezika </a:t>
            </a:r>
          </a:p>
          <a:p>
            <a:pPr marL="404622" lvl="1" indent="-28575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CS" sz="1400" dirty="0"/>
          </a:p>
          <a:p>
            <a:pPr marL="461772" lvl="1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CS" sz="2400" dirty="0"/>
              <a:t>slika koja će „otkriti“ i „osloboditi“ stvarnost</a:t>
            </a:r>
            <a:endParaRPr lang="sr-Latn-RS" sz="2400" dirty="0"/>
          </a:p>
          <a:p>
            <a:pPr marL="438912" lvl="1" indent="-32004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400" dirty="0"/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dokumentarni film je činjenički a ne umetnički događaj</a:t>
            </a:r>
            <a:endParaRPr lang="en-US" sz="2400" dirty="0"/>
          </a:p>
          <a:p>
            <a:pPr marL="404622" lvl="1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hr-HR" sz="1400" dirty="0"/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CS" sz="2400" dirty="0"/>
              <a:t>namera je da činjenično potkrepi (dokumentuje) izabrane pojave u stvarnosti – predstavljaju se dokazi o nekom događaju ili nečijem stavu</a:t>
            </a:r>
            <a:endParaRPr lang="hr-HR" sz="24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4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40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37056" y="1752600"/>
            <a:ext cx="3254495" cy="2168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37056" y="4495800"/>
            <a:ext cx="3259437" cy="2170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9956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DOKUMENTARNI FILM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963400" cy="4876801"/>
          </a:xfrm>
        </p:spPr>
        <p:txBody>
          <a:bodyPr>
            <a:normAutofit/>
          </a:bodyPr>
          <a:lstStyle/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CS" sz="2400" dirty="0"/>
              <a:t>prikazivanje neutralne priče u otkrivanju suštinskih ili skrivenih elemenata stvarnosti</a:t>
            </a:r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hr-HR" sz="2000" dirty="0"/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sz="2400" dirty="0"/>
              <a:t>posredovanje u prikazivanju stvarnosti (stav autora, način prikazivanja...)</a:t>
            </a:r>
          </a:p>
          <a:p>
            <a:pPr marL="404622" lvl="1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hr-HR" sz="1400" b="1" dirty="0"/>
          </a:p>
          <a:p>
            <a:pPr marL="461772" lvl="1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/>
              <a:t>najmanje objektivan žanr</a:t>
            </a:r>
            <a:endParaRPr lang="en-US" sz="2400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en-US" sz="40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9849" y="3429000"/>
            <a:ext cx="5286849" cy="2971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9400" y="3429001"/>
            <a:ext cx="4407932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98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Forme dokumentarnog zapisa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775192"/>
            <a:ext cx="12039600" cy="5006608"/>
          </a:xfrm>
        </p:spPr>
        <p:txBody>
          <a:bodyPr>
            <a:normAutofit/>
          </a:bodyPr>
          <a:lstStyle/>
          <a:p>
            <a:pPr lvl="1">
              <a:buClrTx/>
            </a:pPr>
            <a:endParaRPr lang="hr-HR" sz="1800" b="1" dirty="0"/>
          </a:p>
          <a:p>
            <a:pPr lvl="1">
              <a:buClrTx/>
              <a:buFont typeface="Wingdings" pitchFamily="2" charset="2"/>
              <a:buChar char="Ø"/>
            </a:pPr>
            <a:r>
              <a:rPr lang="hr-HR" sz="2400" b="1" dirty="0">
                <a:solidFill>
                  <a:srgbClr val="C00000"/>
                </a:solidFill>
              </a:rPr>
              <a:t>istraživački </a:t>
            </a:r>
          </a:p>
          <a:p>
            <a:pPr marL="457200" lvl="1" indent="0">
              <a:buNone/>
            </a:pPr>
            <a:r>
              <a:rPr lang="hr-HR" sz="2000" dirty="0"/>
              <a:t>   (pojave o kojima se ne zna dovoljno)</a:t>
            </a:r>
            <a:endParaRPr lang="en-US" sz="2000" dirty="0"/>
          </a:p>
          <a:p>
            <a:pPr marL="118872" indent="0">
              <a:buNone/>
            </a:pPr>
            <a:endParaRPr lang="sr-Latn-RS" sz="1400" dirty="0"/>
          </a:p>
          <a:p>
            <a:pPr lvl="1">
              <a:buClrTx/>
              <a:buFont typeface="Wingdings" pitchFamily="2" charset="2"/>
              <a:buChar char="Ø"/>
            </a:pPr>
            <a:r>
              <a:rPr lang="hr-HR" sz="2400" b="1" dirty="0">
                <a:solidFill>
                  <a:srgbClr val="C00000"/>
                </a:solidFill>
              </a:rPr>
              <a:t>prikazivački</a:t>
            </a:r>
            <a:r>
              <a:rPr lang="hr-HR" sz="2400" dirty="0">
                <a:solidFill>
                  <a:srgbClr val="C00000"/>
                </a:solidFill>
              </a:rPr>
              <a:t> </a:t>
            </a:r>
          </a:p>
          <a:p>
            <a:pPr marL="457200" lvl="1" indent="0">
              <a:buNone/>
            </a:pPr>
            <a:r>
              <a:rPr lang="hr-HR" sz="2000" dirty="0"/>
              <a:t>   (beleži se stvarnost)</a:t>
            </a:r>
            <a:endParaRPr lang="en-US" sz="2000" dirty="0"/>
          </a:p>
          <a:p>
            <a:endParaRPr lang="sr-Latn-RS" sz="1400" dirty="0"/>
          </a:p>
          <a:p>
            <a:pPr lvl="1">
              <a:buClrTx/>
              <a:buFont typeface="Wingdings" pitchFamily="2" charset="2"/>
              <a:buChar char="Ø"/>
            </a:pPr>
            <a:r>
              <a:rPr lang="hr-HR" sz="2400" b="1" dirty="0">
                <a:solidFill>
                  <a:srgbClr val="C00000"/>
                </a:solidFill>
              </a:rPr>
              <a:t>interpretativni</a:t>
            </a:r>
          </a:p>
          <a:p>
            <a:pPr marL="457200" lvl="1" indent="0">
              <a:buNone/>
            </a:pPr>
            <a:r>
              <a:rPr lang="hr-HR" sz="2400" dirty="0"/>
              <a:t>   </a:t>
            </a:r>
            <a:r>
              <a:rPr lang="hr-HR" sz="2000" dirty="0"/>
              <a:t>(autor iznosi maksimalno svoj lični stav)</a:t>
            </a:r>
            <a:endParaRPr lang="en-US" sz="2000" dirty="0"/>
          </a:p>
          <a:p>
            <a:pPr marL="118872" indent="0">
              <a:buNone/>
            </a:pPr>
            <a:endParaRPr lang="sr-Latn-RS" sz="1400" dirty="0"/>
          </a:p>
          <a:p>
            <a:pPr lvl="1">
              <a:buClrTx/>
              <a:buFont typeface="Wingdings" pitchFamily="2" charset="2"/>
              <a:buChar char="Ø"/>
            </a:pPr>
            <a:r>
              <a:rPr lang="hr-HR" sz="2400" b="1" dirty="0">
                <a:solidFill>
                  <a:srgbClr val="C00000"/>
                </a:solidFill>
              </a:rPr>
              <a:t>provokativni </a:t>
            </a:r>
          </a:p>
          <a:p>
            <a:pPr marL="630238" lvl="1" indent="-173038">
              <a:buNone/>
              <a:tabLst>
                <a:tab pos="719138" algn="l"/>
              </a:tabLst>
            </a:pPr>
            <a:r>
              <a:rPr lang="hr-HR" sz="2400" dirty="0"/>
              <a:t>   </a:t>
            </a:r>
            <a:r>
              <a:rPr lang="hr-HR" sz="2000" dirty="0"/>
              <a:t>(</a:t>
            </a:r>
            <a:r>
              <a:rPr lang="sr-Latn-CS" sz="2000" dirty="0"/>
              <a:t>navodi društvene institucije i javno mnjenje na akciju i na razmišljanje)</a:t>
            </a:r>
            <a:endParaRPr lang="en-US" sz="2000" dirty="0"/>
          </a:p>
          <a:p>
            <a:pPr marL="118872" indent="0">
              <a:buNone/>
            </a:pPr>
            <a:endParaRPr lang="en-US" sz="1400" dirty="0"/>
          </a:p>
          <a:p>
            <a:pPr marL="118872" indent="0">
              <a:buNone/>
            </a:pPr>
            <a:endParaRPr lang="sr-Latn-R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0200" y="2362200"/>
            <a:ext cx="5334000" cy="330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9279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Forme dokumentarnog zapisa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11887200" cy="5105400"/>
          </a:xfrm>
        </p:spPr>
        <p:txBody>
          <a:bodyPr>
            <a:normAutofit fontScale="25000" lnSpcReduction="20000"/>
          </a:bodyPr>
          <a:lstStyle/>
          <a:p>
            <a:pPr marL="976122" lvl="1" indent="-857250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sz="9600" b="1" i="1" u="sng" dirty="0"/>
              <a:t>ISTRAŽIVAČKI</a:t>
            </a:r>
            <a:endParaRPr lang="en-US" sz="9600" b="1" dirty="0"/>
          </a:p>
          <a:p>
            <a:pPr marL="118872" indent="0">
              <a:lnSpc>
                <a:spcPct val="170000"/>
              </a:lnSpc>
              <a:buNone/>
            </a:pPr>
            <a:r>
              <a:rPr lang="hr-HR" sz="2200" dirty="0"/>
              <a:t>	</a:t>
            </a:r>
            <a:r>
              <a:rPr lang="hr-HR" sz="9600" dirty="0"/>
              <a:t>-interesovanje javnosti za pojave o kojima se ne zna dovoljno</a:t>
            </a:r>
          </a:p>
          <a:p>
            <a:pPr marL="118872" indent="0">
              <a:lnSpc>
                <a:spcPct val="170000"/>
              </a:lnSpc>
              <a:buNone/>
            </a:pPr>
            <a:r>
              <a:rPr lang="hr-HR" sz="9600" dirty="0"/>
              <a:t>	- istraživanje i rekonstrukcija događaja iz prošlosti u sadašnjosti</a:t>
            </a:r>
            <a:endParaRPr lang="en-US" sz="9600" dirty="0"/>
          </a:p>
          <a:p>
            <a:pPr marL="118872" indent="0">
              <a:buNone/>
            </a:pPr>
            <a:endParaRPr lang="hr-HR" sz="2200" dirty="0"/>
          </a:p>
          <a:p>
            <a:pPr marL="118872" indent="0">
              <a:buNone/>
            </a:pPr>
            <a:endParaRPr lang="hr-HR" sz="6200" b="1" i="1" dirty="0"/>
          </a:p>
          <a:p>
            <a:pPr marL="118872" indent="0">
              <a:buNone/>
            </a:pPr>
            <a:endParaRPr lang="hr-HR" sz="6200" b="1" i="1" dirty="0"/>
          </a:p>
          <a:p>
            <a:pPr marL="118872" indent="0">
              <a:buNone/>
            </a:pPr>
            <a:r>
              <a:rPr lang="hr-HR" sz="9600" b="1" i="1" dirty="0"/>
              <a:t>Teme:</a:t>
            </a:r>
          </a:p>
          <a:p>
            <a:pPr marL="266700" indent="0">
              <a:lnSpc>
                <a:spcPct val="170000"/>
              </a:lnSpc>
              <a:buNone/>
            </a:pPr>
            <a:endParaRPr lang="hr-HR" sz="4000" dirty="0"/>
          </a:p>
          <a:p>
            <a:pPr marL="266700" indent="0">
              <a:lnSpc>
                <a:spcPct val="170000"/>
              </a:lnSpc>
              <a:buNone/>
            </a:pPr>
            <a:r>
              <a:rPr lang="hr-HR" sz="8000" dirty="0"/>
              <a:t>korupcija			istorijski događaji i ličnosti</a:t>
            </a:r>
          </a:p>
          <a:p>
            <a:pPr marL="266700" indent="0">
              <a:lnSpc>
                <a:spcPct val="170000"/>
              </a:lnSpc>
              <a:buNone/>
            </a:pPr>
            <a:r>
              <a:rPr lang="hr-HR" sz="8000" dirty="0"/>
              <a:t>narkomanija			prirodne pojave</a:t>
            </a:r>
          </a:p>
          <a:p>
            <a:pPr marL="266700" indent="0">
              <a:lnSpc>
                <a:spcPct val="170000"/>
              </a:lnSpc>
              <a:buNone/>
            </a:pPr>
            <a:r>
              <a:rPr lang="hr-HR" sz="8000" dirty="0"/>
              <a:t>kriminal			običaji</a:t>
            </a:r>
          </a:p>
          <a:p>
            <a:pPr marL="266700" indent="0">
              <a:lnSpc>
                <a:spcPct val="170000"/>
              </a:lnSpc>
              <a:buNone/>
            </a:pPr>
            <a:r>
              <a:rPr lang="hr-HR" sz="8000" dirty="0"/>
              <a:t>ratni zločini			natprirodne pojave</a:t>
            </a:r>
          </a:p>
          <a:p>
            <a:pPr marL="266700" indent="0">
              <a:lnSpc>
                <a:spcPct val="170000"/>
              </a:lnSpc>
              <a:buNone/>
            </a:pPr>
            <a:r>
              <a:rPr lang="hr-HR" sz="8000" dirty="0"/>
              <a:t>kroćenje prirode		nepoznate geografske oblasti, nacije, kulture ..</a:t>
            </a:r>
          </a:p>
          <a:p>
            <a:pPr marL="266700" indent="0">
              <a:lnSpc>
                <a:spcPct val="170000"/>
              </a:lnSpc>
              <a:buNone/>
            </a:pPr>
            <a:endParaRPr lang="hr-HR" sz="7200" dirty="0"/>
          </a:p>
          <a:p>
            <a:pPr marL="266700" indent="0">
              <a:lnSpc>
                <a:spcPct val="170000"/>
              </a:lnSpc>
              <a:buNone/>
            </a:pPr>
            <a:endParaRPr lang="hr-HR" sz="7200" dirty="0"/>
          </a:p>
          <a:p>
            <a:pPr marL="266700" indent="0">
              <a:lnSpc>
                <a:spcPct val="170000"/>
              </a:lnSpc>
              <a:buNone/>
            </a:pPr>
            <a:r>
              <a:rPr lang="hr-HR" sz="7200" dirty="0"/>
              <a:t>			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2133600" y="3733800"/>
            <a:ext cx="7848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8003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4300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Način plasiranja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1"/>
            <a:ext cx="11887200" cy="5105399"/>
          </a:xfrm>
        </p:spPr>
        <p:txBody>
          <a:bodyPr>
            <a:normAutofit/>
          </a:bodyPr>
          <a:lstStyle/>
          <a:p>
            <a:pPr marL="576072" lvl="1" indent="-4572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800" b="1" dirty="0"/>
          </a:p>
          <a:p>
            <a:pPr marL="641350" lvl="1" indent="-28575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sr-Latn-RS" sz="2400" b="1" dirty="0"/>
              <a:t>reportaže </a:t>
            </a:r>
            <a:r>
              <a:rPr lang="sr-Latn-RS" sz="2400" dirty="0"/>
              <a:t>(u okviru centralno informativnih emisija)</a:t>
            </a:r>
            <a:endParaRPr lang="en-US" sz="2400" dirty="0"/>
          </a:p>
          <a:p>
            <a:pPr marL="641350" indent="-285750">
              <a:buClrTx/>
              <a:buFont typeface="Wingdings" pitchFamily="2" charset="2"/>
              <a:buChar char="ü"/>
            </a:pPr>
            <a:endParaRPr lang="en-US" sz="1500" dirty="0"/>
          </a:p>
          <a:p>
            <a:pPr marL="641350" lvl="1" indent="-28575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sr-Latn-RS" sz="2400" b="1" dirty="0"/>
              <a:t>specijalizovane emisije</a:t>
            </a:r>
          </a:p>
          <a:p>
            <a:pPr marL="641350" lvl="1" indent="-28575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endParaRPr lang="en-US" sz="1400" dirty="0"/>
          </a:p>
          <a:p>
            <a:pPr marL="641350" lvl="1" indent="-28575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sr-Latn-RS" sz="2400" b="1" dirty="0"/>
              <a:t>  specijalizovani kablovski kanali</a:t>
            </a: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i="1" u="sng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3200" i="1" u="sng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3200" i="1" u="sng" dirty="0"/>
          </a:p>
          <a:p>
            <a:pPr marL="118872" indent="0">
              <a:buNone/>
            </a:pPr>
            <a:endParaRPr lang="hr-HR" sz="1400" dirty="0"/>
          </a:p>
          <a:p>
            <a:pPr marL="118872" indent="0">
              <a:buNone/>
            </a:pPr>
            <a:endParaRPr lang="hr-HR" sz="1400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5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1000" y="5315134"/>
            <a:ext cx="1348531" cy="134853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3447" y="3688253"/>
            <a:ext cx="1854229" cy="1390672"/>
          </a:xfrm>
          <a:prstGeom prst="rect">
            <a:avLst/>
          </a:prstGeom>
        </p:spPr>
      </p:pic>
      <p:pic>
        <p:nvPicPr>
          <p:cNvPr id="1026" name="Picture 2" descr="http://bazatv.do.am/tv/tv2/Discovery_Channel_HD_2007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56619" y="3716828"/>
            <a:ext cx="2310643" cy="1268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https://www.telstra.com.au/content/dam/tcom/personal/entertainment/images-d/animal-planet-colour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05607" y="5257536"/>
            <a:ext cx="2412665" cy="1206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https://seeklogo.com/images/V/viasat-explorer-logo-521547658A-seeklogo.com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7310" y="3832902"/>
            <a:ext cx="1860945" cy="137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4408" y="5307538"/>
            <a:ext cx="2472306" cy="1030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855" b="8441"/>
          <a:stretch/>
        </p:blipFill>
        <p:spPr bwMode="auto">
          <a:xfrm>
            <a:off x="760587" y="5345638"/>
            <a:ext cx="2294390" cy="1287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 descr="http://www.sclance.com/pngs/vice-logo-png/vice_logo_png_1460911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6029" y="3891146"/>
            <a:ext cx="3118475" cy="98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3581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5448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Forme dokumentarnog zapisa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00200"/>
            <a:ext cx="11963400" cy="5102352"/>
          </a:xfrm>
        </p:spPr>
        <p:txBody>
          <a:bodyPr>
            <a:normAutofit fontScale="25000" lnSpcReduction="20000"/>
          </a:bodyPr>
          <a:lstStyle/>
          <a:p>
            <a:pPr marL="896938" lvl="1" indent="-355600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sz="9600" b="1" i="1" u="sng" dirty="0"/>
              <a:t>PRIKAZIVAČKI</a:t>
            </a:r>
            <a:endParaRPr lang="en-US" sz="9600" b="1" dirty="0"/>
          </a:p>
          <a:p>
            <a:pPr marL="118872" indent="0">
              <a:lnSpc>
                <a:spcPct val="170000"/>
              </a:lnSpc>
              <a:buNone/>
            </a:pPr>
            <a:r>
              <a:rPr lang="hr-HR" sz="2200" dirty="0"/>
              <a:t>	</a:t>
            </a:r>
            <a:r>
              <a:rPr lang="hr-HR" sz="9600" dirty="0"/>
              <a:t>- stvarnosti,događaji i pojave oko nas u sadašnjem vremenu</a:t>
            </a:r>
          </a:p>
          <a:p>
            <a:pPr marL="118872" indent="0">
              <a:lnSpc>
                <a:spcPct val="170000"/>
              </a:lnSpc>
              <a:buNone/>
            </a:pPr>
            <a:r>
              <a:rPr lang="hr-HR" sz="9600" dirty="0"/>
              <a:t>	- svedočanstvo o vremenu u kojima su se odvijali događaji</a:t>
            </a:r>
          </a:p>
          <a:p>
            <a:pPr marL="896938" indent="-779463">
              <a:lnSpc>
                <a:spcPct val="170000"/>
              </a:lnSpc>
              <a:buNone/>
            </a:pPr>
            <a:r>
              <a:rPr lang="hr-HR" sz="9600" dirty="0"/>
              <a:t>	- ključna građa prilikom istraživačkog rada i koristi se kao arhivski materijal</a:t>
            </a:r>
            <a:endParaRPr lang="en-US" sz="9600" dirty="0"/>
          </a:p>
          <a:p>
            <a:pPr marL="118872" indent="0">
              <a:buNone/>
            </a:pPr>
            <a:endParaRPr lang="hr-HR" sz="2200" dirty="0"/>
          </a:p>
          <a:p>
            <a:pPr marL="118872" indent="0">
              <a:buNone/>
            </a:pPr>
            <a:endParaRPr lang="hr-HR" sz="6200" b="1" i="1" dirty="0"/>
          </a:p>
          <a:p>
            <a:pPr marL="118872" indent="0">
              <a:buNone/>
            </a:pPr>
            <a:endParaRPr lang="hr-HR" sz="6200" b="1" i="1" dirty="0"/>
          </a:p>
          <a:p>
            <a:pPr marL="118872" indent="0">
              <a:buNone/>
            </a:pPr>
            <a:r>
              <a:rPr lang="hr-HR" sz="9600" b="1" i="1" dirty="0"/>
              <a:t>Teme:</a:t>
            </a:r>
          </a:p>
          <a:p>
            <a:pPr marL="266700" indent="0">
              <a:lnSpc>
                <a:spcPct val="170000"/>
              </a:lnSpc>
              <a:buNone/>
            </a:pPr>
            <a:endParaRPr lang="hr-HR" sz="7200" dirty="0"/>
          </a:p>
          <a:p>
            <a:pPr marL="266700" indent="0">
              <a:lnSpc>
                <a:spcPct val="170000"/>
              </a:lnSpc>
              <a:buNone/>
            </a:pPr>
            <a:r>
              <a:rPr lang="hr-HR" sz="8000" dirty="0"/>
              <a:t>društveno politička situacija	ratni sukobi</a:t>
            </a:r>
          </a:p>
          <a:p>
            <a:pPr marL="266700" indent="0">
              <a:lnSpc>
                <a:spcPct val="170000"/>
              </a:lnSpc>
              <a:buNone/>
            </a:pPr>
            <a:r>
              <a:rPr lang="hr-HR" sz="8000" dirty="0"/>
              <a:t>politički događaji		aktuelne ličnosti</a:t>
            </a:r>
          </a:p>
          <a:p>
            <a:pPr marL="266700" indent="0">
              <a:lnSpc>
                <a:spcPct val="170000"/>
              </a:lnSpc>
              <a:buNone/>
            </a:pPr>
            <a:endParaRPr lang="hr-HR" sz="7200" dirty="0"/>
          </a:p>
          <a:p>
            <a:pPr marL="266700" indent="0">
              <a:lnSpc>
                <a:spcPct val="170000"/>
              </a:lnSpc>
              <a:buNone/>
            </a:pPr>
            <a:endParaRPr lang="hr-HR" sz="7200" dirty="0"/>
          </a:p>
          <a:p>
            <a:pPr marL="266700" indent="0">
              <a:lnSpc>
                <a:spcPct val="170000"/>
              </a:lnSpc>
              <a:buNone/>
            </a:pPr>
            <a:r>
              <a:rPr lang="hr-HR" sz="7200" dirty="0"/>
              <a:t>			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2057400" y="4191000"/>
            <a:ext cx="7848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65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Forme dokumentarnog zapisa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00200"/>
            <a:ext cx="12039600" cy="5181600"/>
          </a:xfrm>
        </p:spPr>
        <p:txBody>
          <a:bodyPr>
            <a:normAutofit fontScale="25000" lnSpcReduction="20000"/>
          </a:bodyPr>
          <a:lstStyle/>
          <a:p>
            <a:pPr marL="808038" lvl="1" indent="-363538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sz="9600" b="1" i="1" u="sng" dirty="0"/>
              <a:t>INTERPRETATIVNI</a:t>
            </a:r>
          </a:p>
          <a:p>
            <a:pPr marL="444500" lvl="1" indent="0">
              <a:spcBef>
                <a:spcPts val="0"/>
              </a:spcBef>
              <a:buClrTx/>
              <a:buSzPct val="80000"/>
              <a:buNone/>
            </a:pPr>
            <a:endParaRPr lang="sr-Latn-RS" sz="9600" b="1" dirty="0"/>
          </a:p>
          <a:p>
            <a:pPr marL="444500" lvl="1" indent="0">
              <a:spcBef>
                <a:spcPts val="0"/>
              </a:spcBef>
              <a:buClrTx/>
              <a:buSzPct val="80000"/>
              <a:buNone/>
            </a:pPr>
            <a:endParaRPr lang="en-US" sz="9600" b="1" dirty="0"/>
          </a:p>
          <a:p>
            <a:pPr marL="541338" indent="-96838">
              <a:lnSpc>
                <a:spcPct val="170000"/>
              </a:lnSpc>
              <a:buNone/>
            </a:pPr>
            <a:r>
              <a:rPr lang="hr-HR" sz="9600" dirty="0"/>
              <a:t>	- </a:t>
            </a:r>
            <a:r>
              <a:rPr lang="vi-VN" sz="9600" dirty="0">
                <a:latin typeface="Corbel" pitchFamily="34" charset="0"/>
              </a:rPr>
              <a:t>iznošenje ličnog stava autora o određenoj temi</a:t>
            </a:r>
            <a:endParaRPr lang="sr-Latn-RS" sz="9600" dirty="0">
              <a:latin typeface="Corbel" pitchFamily="34" charset="0"/>
            </a:endParaRPr>
          </a:p>
          <a:p>
            <a:pPr marL="541338" indent="-96838">
              <a:lnSpc>
                <a:spcPct val="170000"/>
              </a:lnSpc>
              <a:buNone/>
            </a:pPr>
            <a:r>
              <a:rPr lang="hr-HR" sz="9600" dirty="0">
                <a:latin typeface="Corbel" pitchFamily="34" charset="0"/>
              </a:rPr>
              <a:t>	-  „isprovocirani” autor iskazuje svoj stav o temi</a:t>
            </a:r>
          </a:p>
          <a:p>
            <a:pPr marL="541338" indent="-96838">
              <a:lnSpc>
                <a:spcPct val="170000"/>
              </a:lnSpc>
              <a:buNone/>
            </a:pPr>
            <a:r>
              <a:rPr lang="hr-HR" sz="9600" dirty="0"/>
              <a:t>	-  </a:t>
            </a:r>
            <a:r>
              <a:rPr lang="sr-Latn-RS" sz="9600" dirty="0"/>
              <a:t>zastupljenost tema kao u istraživačkoj formi</a:t>
            </a:r>
          </a:p>
          <a:p>
            <a:pPr marL="541338" indent="-96838">
              <a:lnSpc>
                <a:spcPct val="170000"/>
              </a:lnSpc>
              <a:buNone/>
            </a:pPr>
            <a:r>
              <a:rPr lang="sr-Latn-RS" sz="9600" dirty="0"/>
              <a:t>	-  primenjuje se istraživački, prikazivački i interpretativni zapis</a:t>
            </a:r>
          </a:p>
          <a:p>
            <a:pPr marL="719138" indent="-274638" algn="just">
              <a:lnSpc>
                <a:spcPct val="120000"/>
              </a:lnSpc>
              <a:buNone/>
            </a:pPr>
            <a:r>
              <a:rPr lang="sr-Latn-RS" sz="9600" dirty="0"/>
              <a:t>-  </a:t>
            </a:r>
            <a:r>
              <a:rPr lang="sr-Latn-RS" sz="9600" dirty="0">
                <a:latin typeface="+mj-lt"/>
              </a:rPr>
              <a:t>autor </a:t>
            </a:r>
            <a:r>
              <a:rPr lang="vi-VN" sz="9600" dirty="0">
                <a:latin typeface="Corbel" pitchFamily="34" charset="0"/>
              </a:rPr>
              <a:t>prezentuje svoje viđenje događaja</a:t>
            </a:r>
            <a:r>
              <a:rPr lang="vi-VN" sz="9600" dirty="0">
                <a:latin typeface="+mj-lt"/>
              </a:rPr>
              <a:t>, </a:t>
            </a:r>
            <a:r>
              <a:rPr lang="vi-VN" sz="9600" dirty="0">
                <a:latin typeface="Corbel" pitchFamily="34" charset="0"/>
              </a:rPr>
              <a:t>uz poštovanje činjenica - stvarna mesta, događaji, ljudi, a ne izmišljene, umetničke tvorevine</a:t>
            </a:r>
            <a:endParaRPr lang="en-US" sz="9600" dirty="0">
              <a:latin typeface="Corbel" pitchFamily="34" charset="0"/>
            </a:endParaRPr>
          </a:p>
          <a:p>
            <a:pPr marL="118872" indent="0">
              <a:buNone/>
            </a:pPr>
            <a:endParaRPr lang="hr-HR" sz="2200" dirty="0"/>
          </a:p>
          <a:p>
            <a:pPr marL="118872" indent="0">
              <a:buNone/>
            </a:pPr>
            <a:endParaRPr lang="hr-HR" sz="6200" b="1" i="1" dirty="0"/>
          </a:p>
          <a:p>
            <a:pPr marL="118872" indent="0">
              <a:buNone/>
            </a:pPr>
            <a:endParaRPr lang="hr-HR" sz="6200" b="1" i="1" dirty="0"/>
          </a:p>
          <a:p>
            <a:pPr marL="266700" indent="0">
              <a:lnSpc>
                <a:spcPct val="170000"/>
              </a:lnSpc>
              <a:buNone/>
            </a:pPr>
            <a:endParaRPr lang="hr-HR" sz="7200" dirty="0"/>
          </a:p>
          <a:p>
            <a:pPr marL="266700" indent="0">
              <a:lnSpc>
                <a:spcPct val="170000"/>
              </a:lnSpc>
              <a:buNone/>
            </a:pPr>
            <a:endParaRPr lang="hr-HR" sz="7200" dirty="0"/>
          </a:p>
          <a:p>
            <a:pPr marL="266700" indent="0">
              <a:lnSpc>
                <a:spcPct val="170000"/>
              </a:lnSpc>
              <a:buNone/>
            </a:pPr>
            <a:r>
              <a:rPr lang="hr-HR" sz="7200" dirty="0"/>
              <a:t>			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46664" y="1600200"/>
            <a:ext cx="3947532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6483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1506200" cy="1252728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Forme dokumentarnog zapisa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00200"/>
            <a:ext cx="12039600" cy="5181600"/>
          </a:xfrm>
        </p:spPr>
        <p:txBody>
          <a:bodyPr>
            <a:normAutofit fontScale="25000" lnSpcReduction="20000"/>
          </a:bodyPr>
          <a:lstStyle/>
          <a:p>
            <a:pPr marL="985838" lvl="1" indent="-444500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sz="9600" b="1" i="1" u="sng" dirty="0"/>
              <a:t>PROVOKATIVNI</a:t>
            </a:r>
            <a:endParaRPr lang="en-US" sz="9600" b="1" dirty="0"/>
          </a:p>
          <a:p>
            <a:pPr marL="118872" indent="0">
              <a:lnSpc>
                <a:spcPct val="120000"/>
              </a:lnSpc>
              <a:buNone/>
            </a:pPr>
            <a:r>
              <a:rPr lang="hr-HR" sz="2200" dirty="0"/>
              <a:t>	</a:t>
            </a:r>
            <a:r>
              <a:rPr lang="hr-HR" sz="9600" dirty="0"/>
              <a:t>-</a:t>
            </a:r>
            <a:r>
              <a:rPr lang="sr-Latn-CS" sz="9600" dirty="0"/>
              <a:t>navodi društvene institucije i javno mnjenje na akciju i na 	razmišljanje</a:t>
            </a:r>
            <a:endParaRPr lang="hr-HR" sz="9600" dirty="0"/>
          </a:p>
          <a:p>
            <a:pPr marL="118872" indent="0">
              <a:lnSpc>
                <a:spcPct val="170000"/>
              </a:lnSpc>
              <a:buNone/>
            </a:pPr>
            <a:r>
              <a:rPr lang="hr-HR" sz="9600" dirty="0"/>
              <a:t>	- </a:t>
            </a:r>
            <a:r>
              <a:rPr lang="sr-Latn-RS" sz="9600" dirty="0"/>
              <a:t>zastupljenost tema kao u istraživačkoj formi</a:t>
            </a:r>
          </a:p>
          <a:p>
            <a:pPr marL="118872" indent="0">
              <a:lnSpc>
                <a:spcPct val="170000"/>
              </a:lnSpc>
              <a:buNone/>
            </a:pPr>
            <a:r>
              <a:rPr lang="sr-Latn-RS" sz="9600" dirty="0"/>
              <a:t>	- primenjuje se istraživački, prikazivački i interpretativni zapis</a:t>
            </a:r>
            <a:endParaRPr lang="en-US" sz="9600" dirty="0"/>
          </a:p>
          <a:p>
            <a:pPr marL="118872" indent="0">
              <a:buNone/>
            </a:pPr>
            <a:endParaRPr lang="hr-HR" sz="2200" dirty="0"/>
          </a:p>
          <a:p>
            <a:pPr marL="118872" indent="0">
              <a:buNone/>
            </a:pPr>
            <a:endParaRPr lang="hr-HR" sz="6200" b="1" i="1" dirty="0"/>
          </a:p>
          <a:p>
            <a:pPr marL="118872" indent="0">
              <a:buNone/>
            </a:pPr>
            <a:r>
              <a:rPr lang="hr-HR" sz="9600" b="1" i="1" dirty="0"/>
              <a:t>Teme:</a:t>
            </a:r>
          </a:p>
          <a:p>
            <a:pPr marL="266700" indent="0">
              <a:lnSpc>
                <a:spcPct val="170000"/>
              </a:lnSpc>
              <a:buNone/>
            </a:pPr>
            <a:endParaRPr lang="hr-HR" sz="4800" dirty="0"/>
          </a:p>
          <a:p>
            <a:pPr marL="266700" indent="0">
              <a:lnSpc>
                <a:spcPct val="170000"/>
              </a:lnSpc>
              <a:buNone/>
            </a:pPr>
            <a:r>
              <a:rPr lang="hr-HR" sz="8000" dirty="0"/>
              <a:t>korupcija			tolerancija</a:t>
            </a:r>
          </a:p>
          <a:p>
            <a:pPr marL="266700" indent="0">
              <a:lnSpc>
                <a:spcPct val="170000"/>
              </a:lnSpc>
              <a:buNone/>
            </a:pPr>
            <a:r>
              <a:rPr lang="hr-HR" sz="8000" dirty="0"/>
              <a:t>narkomanija			politika</a:t>
            </a:r>
          </a:p>
          <a:p>
            <a:pPr marL="266700" indent="0">
              <a:lnSpc>
                <a:spcPct val="170000"/>
              </a:lnSpc>
              <a:buNone/>
            </a:pPr>
            <a:r>
              <a:rPr lang="hr-HR" sz="8000" dirty="0"/>
              <a:t>kriminal			običaji</a:t>
            </a:r>
          </a:p>
          <a:p>
            <a:pPr marL="266700" indent="0">
              <a:lnSpc>
                <a:spcPct val="170000"/>
              </a:lnSpc>
              <a:buNone/>
            </a:pPr>
            <a:r>
              <a:rPr lang="hr-HR" sz="8000" dirty="0"/>
              <a:t>ratni zločini			ekologija</a:t>
            </a:r>
          </a:p>
          <a:p>
            <a:pPr marL="118872" indent="0">
              <a:buNone/>
            </a:pPr>
            <a:endParaRPr lang="hr-HR" sz="6200" b="1" i="1" dirty="0"/>
          </a:p>
          <a:p>
            <a:pPr marL="266700" indent="0">
              <a:lnSpc>
                <a:spcPct val="170000"/>
              </a:lnSpc>
              <a:buNone/>
            </a:pPr>
            <a:endParaRPr lang="hr-HR" sz="7200" dirty="0"/>
          </a:p>
          <a:p>
            <a:pPr marL="266700" indent="0">
              <a:lnSpc>
                <a:spcPct val="170000"/>
              </a:lnSpc>
              <a:buNone/>
            </a:pPr>
            <a:endParaRPr lang="hr-HR" sz="7200" dirty="0"/>
          </a:p>
          <a:p>
            <a:pPr marL="266700" indent="0">
              <a:lnSpc>
                <a:spcPct val="170000"/>
              </a:lnSpc>
              <a:buNone/>
            </a:pPr>
            <a:r>
              <a:rPr lang="hr-HR" sz="7200" dirty="0"/>
              <a:t>			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2133600" y="3962400"/>
            <a:ext cx="78486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1315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895</TotalTime>
  <Words>666</Words>
  <Application>Microsoft Office PowerPoint</Application>
  <PresentationFormat>Widescreen</PresentationFormat>
  <Paragraphs>156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DOKUMENTARNI TV PROGRAM</vt:lpstr>
      <vt:lpstr>DOKUMENTARNI FILM</vt:lpstr>
      <vt:lpstr>DOKUMENTARNI FILM</vt:lpstr>
      <vt:lpstr>Forme dokumentarnog zapisa</vt:lpstr>
      <vt:lpstr>Forme dokumentarnog zapisa</vt:lpstr>
      <vt:lpstr>Način plasiranja</vt:lpstr>
      <vt:lpstr>Forme dokumentarnog zapisa</vt:lpstr>
      <vt:lpstr>Forme dokumentarnog zapisa</vt:lpstr>
      <vt:lpstr>Forme dokumentarnog zapisa</vt:lpstr>
      <vt:lpstr>Predstavljanje zapisa</vt:lpstr>
      <vt:lpstr>Faktori produkcije </vt:lpstr>
      <vt:lpstr>Faktori produkcije </vt:lpstr>
      <vt:lpstr>Faktori produkcije </vt:lpstr>
      <vt:lpstr>DOKUMENTARNI PROGRAM</vt:lpstr>
      <vt:lpstr>DOKUMENTARNI PROGRAM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209</cp:revision>
  <dcterms:created xsi:type="dcterms:W3CDTF">2006-08-16T00:00:00Z</dcterms:created>
  <dcterms:modified xsi:type="dcterms:W3CDTF">2024-08-03T11:55:37Z</dcterms:modified>
</cp:coreProperties>
</file>