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sldIdLst>
    <p:sldId id="303" r:id="rId2"/>
    <p:sldId id="308" r:id="rId3"/>
    <p:sldId id="293" r:id="rId4"/>
    <p:sldId id="307" r:id="rId5"/>
    <p:sldId id="305" r:id="rId6"/>
    <p:sldId id="306" r:id="rId7"/>
    <p:sldId id="294" r:id="rId8"/>
    <p:sldId id="295" r:id="rId9"/>
    <p:sldId id="296" r:id="rId10"/>
    <p:sldId id="299" r:id="rId11"/>
    <p:sldId id="300" r:id="rId12"/>
    <p:sldId id="297" r:id="rId13"/>
    <p:sldId id="29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102" y="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4114800"/>
            <a:ext cx="1371600" cy="762000"/>
          </a:xfrm>
        </p:spPr>
        <p:txBody>
          <a:bodyPr>
            <a:normAutofit/>
          </a:bodyPr>
          <a:lstStyle/>
          <a:p>
            <a:pPr algn="ctr"/>
            <a:r>
              <a:rPr lang="sr-Latn-RS" sz="4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</a:t>
            </a:r>
            <a:endParaRPr lang="en-US" sz="4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70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81" y="516118"/>
            <a:ext cx="11327037" cy="335584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362200" y="5638800"/>
            <a:ext cx="7543800" cy="685800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2800" b="0" dirty="0">
                <a:solidFill>
                  <a:schemeClr val="tx1"/>
                </a:solidFill>
              </a:rPr>
              <a:t>Kablovsko distributivni sistem</a:t>
            </a:r>
            <a:endParaRPr lang="en-US" sz="2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20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333999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sr-Latn-RS" sz="2400" b="1" dirty="0"/>
              <a:t>Interakcija:</a:t>
            </a:r>
          </a:p>
          <a:p>
            <a:pPr marL="2147888" indent="-1703388" algn="just">
              <a:buNone/>
            </a:pPr>
            <a:endParaRPr lang="hr-HR" sz="1200" dirty="0"/>
          </a:p>
          <a:p>
            <a:pPr marL="2857500" indent="-2413000" algn="just">
              <a:buNone/>
            </a:pPr>
            <a:r>
              <a:rPr lang="hr-HR" sz="2400" b="1" i="1" dirty="0">
                <a:solidFill>
                  <a:srgbClr val="C00000"/>
                </a:solidFill>
              </a:rPr>
              <a:t>video na zahtev</a:t>
            </a:r>
            <a:r>
              <a:rPr lang="hr-HR" sz="2400" b="1" dirty="0">
                <a:solidFill>
                  <a:srgbClr val="C00000"/>
                </a:solidFill>
              </a:rPr>
              <a:t> </a:t>
            </a:r>
            <a:r>
              <a:rPr lang="hr-HR" sz="2400" dirty="0"/>
              <a:t>– korisnik ima pristup bazi operatera i putem daljinskog upravljača bira i naručuje film po želji, a naplata se obavlja na mesečnom nivou kroz račun za pretplatu</a:t>
            </a:r>
          </a:p>
          <a:p>
            <a:pPr marL="118872" indent="0">
              <a:buNone/>
            </a:pPr>
            <a:endParaRPr lang="sr-Latn-RS" sz="2000" dirty="0"/>
          </a:p>
          <a:p>
            <a:pPr marL="118872" indent="0">
              <a:buNone/>
            </a:pPr>
            <a:endParaRPr lang="en-US" sz="2000" dirty="0"/>
          </a:p>
          <a:p>
            <a:pPr marL="3371850" indent="-2927350" algn="just">
              <a:buNone/>
            </a:pPr>
            <a:r>
              <a:rPr lang="hr-HR" sz="2400" b="1" i="1" dirty="0">
                <a:solidFill>
                  <a:srgbClr val="C00000"/>
                </a:solidFill>
              </a:rPr>
              <a:t>elektronski vodič</a:t>
            </a:r>
            <a:r>
              <a:rPr lang="hr-HR" sz="2400" b="1" dirty="0">
                <a:solidFill>
                  <a:srgbClr val="C00000"/>
                </a:solidFill>
              </a:rPr>
              <a:t> </a:t>
            </a:r>
            <a:r>
              <a:rPr lang="hr-HR" sz="2400" dirty="0"/>
              <a:t>– omogućava korisniku pregled programskih sadržaja na svim  dostupnim TV kanalima uz kratak sadržaj najavljenog programa </a:t>
            </a:r>
          </a:p>
          <a:p>
            <a:pPr marL="118872" indent="0" algn="just">
              <a:buNone/>
            </a:pPr>
            <a:endParaRPr lang="sr-Latn-RS" sz="2000" dirty="0"/>
          </a:p>
          <a:p>
            <a:pPr marL="118872" indent="0" algn="just">
              <a:buNone/>
            </a:pPr>
            <a:endParaRPr lang="en-US" sz="2000" dirty="0"/>
          </a:p>
          <a:p>
            <a:pPr marL="117475" indent="327025">
              <a:buNone/>
            </a:pPr>
            <a:r>
              <a:rPr lang="hr-HR" sz="2400" b="1" i="1" dirty="0">
                <a:solidFill>
                  <a:srgbClr val="C00000"/>
                </a:solidFill>
              </a:rPr>
              <a:t>snimanje programa</a:t>
            </a:r>
            <a:r>
              <a:rPr lang="hr-HR" sz="2400" b="1" dirty="0">
                <a:solidFill>
                  <a:srgbClr val="C00000"/>
                </a:solidFill>
              </a:rPr>
              <a:t> </a:t>
            </a:r>
            <a:r>
              <a:rPr lang="hr-HR" sz="2400" dirty="0"/>
              <a:t>– korisnik može aktivirati opciju snimanja i odloženog gledanja</a:t>
            </a:r>
          </a:p>
          <a:p>
            <a:pPr marL="118872" indent="0">
              <a:buNone/>
            </a:pPr>
            <a:endParaRPr lang="sr-Latn-RS" sz="2000" dirty="0"/>
          </a:p>
          <a:p>
            <a:pPr marL="118872" indent="0">
              <a:buNone/>
            </a:pPr>
            <a:endParaRPr lang="en-US" sz="2000" dirty="0"/>
          </a:p>
          <a:p>
            <a:pPr marL="117475" indent="327025">
              <a:buNone/>
            </a:pPr>
            <a:r>
              <a:rPr lang="hr-HR" sz="2400" b="1" i="1" dirty="0">
                <a:solidFill>
                  <a:srgbClr val="C00000"/>
                </a:solidFill>
              </a:rPr>
              <a:t>prateći sadržaji</a:t>
            </a:r>
            <a:r>
              <a:rPr lang="hr-HR" sz="2400" b="1" dirty="0">
                <a:solidFill>
                  <a:srgbClr val="C00000"/>
                </a:solidFill>
              </a:rPr>
              <a:t> </a:t>
            </a:r>
            <a:r>
              <a:rPr lang="hr-HR" sz="2400" dirty="0"/>
              <a:t>– vremenska prognoza; stanje na putevima; berza; kladionice; igrice</a:t>
            </a:r>
            <a:endParaRPr lang="en-US" sz="2400" dirty="0"/>
          </a:p>
          <a:p>
            <a:pPr marL="118872" indent="0">
              <a:buNone/>
            </a:pP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 – kablovsko distributivni sistem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54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810816"/>
            <a:ext cx="2924178" cy="246246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375786"/>
            <a:ext cx="2952333" cy="2253614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 – kablovsko distributivni sistem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423" y="1752600"/>
            <a:ext cx="8667422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87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75192"/>
            <a:ext cx="11887200" cy="4625609"/>
          </a:xfrm>
        </p:spPr>
        <p:txBody>
          <a:bodyPr>
            <a:normAutofit/>
          </a:bodyPr>
          <a:lstStyle/>
          <a:p>
            <a:pPr algn="just">
              <a:buClrTx/>
            </a:pPr>
            <a:endParaRPr lang="hr-HR" sz="1100" b="1" dirty="0"/>
          </a:p>
          <a:p>
            <a:pPr algn="just">
              <a:buClrTx/>
            </a:pPr>
            <a:endParaRPr lang="hr-HR" sz="2000" b="1" dirty="0"/>
          </a:p>
          <a:p>
            <a:pPr algn="just">
              <a:buClrTx/>
            </a:pPr>
            <a:r>
              <a:rPr lang="hr-HR" sz="2400" b="1" dirty="0">
                <a:solidFill>
                  <a:srgbClr val="C00000"/>
                </a:solidFill>
              </a:rPr>
              <a:t>satelitska TV </a:t>
            </a:r>
            <a:r>
              <a:rPr lang="hr-HR" sz="2400" dirty="0"/>
              <a:t>– televizija koja emituje program isključivo putem satelita, a do krajnjeg korisnika može se distribuirati putem individualnog satelitskog prijema ili KDS</a:t>
            </a:r>
          </a:p>
          <a:p>
            <a:pPr marL="118872" indent="0" algn="just">
              <a:buNone/>
            </a:pPr>
            <a:endParaRPr lang="en-US" sz="2400" dirty="0"/>
          </a:p>
          <a:p>
            <a:pPr algn="just">
              <a:buClrTx/>
            </a:pPr>
            <a:r>
              <a:rPr lang="hr-HR" sz="2400" b="1" dirty="0">
                <a:solidFill>
                  <a:srgbClr val="C00000"/>
                </a:solidFill>
              </a:rPr>
              <a:t>KDS</a:t>
            </a:r>
            <a:r>
              <a:rPr lang="hr-HR" sz="2400" dirty="0"/>
              <a:t> – kablovsko distributivni sistem pomoću kojeg se primaju i prosleđuju mnogobrojni TV programi satelitskih, zemaljskih i kablovskih TV stanica do krajnjeg korisnika putem zajedničke kablovske mreže</a:t>
            </a:r>
          </a:p>
          <a:p>
            <a:pPr marL="118872" indent="0" algn="just">
              <a:buNone/>
            </a:pPr>
            <a:endParaRPr lang="en-US" sz="2400" dirty="0"/>
          </a:p>
          <a:p>
            <a:pPr algn="just">
              <a:buClrTx/>
            </a:pPr>
            <a:r>
              <a:rPr lang="hr-HR" sz="2400" b="1" dirty="0">
                <a:solidFill>
                  <a:srgbClr val="C00000"/>
                </a:solidFill>
              </a:rPr>
              <a:t>IPTV</a:t>
            </a:r>
            <a:r>
              <a:rPr lang="hr-HR" sz="2400" dirty="0"/>
              <a:t> – sistem za prenos TV programa preko IP (</a:t>
            </a:r>
            <a:r>
              <a:rPr lang="hr-HR" sz="2400" i="1" dirty="0"/>
              <a:t>internet protokol</a:t>
            </a:r>
            <a:r>
              <a:rPr lang="hr-HR" sz="2400" dirty="0"/>
              <a:t>) strukture korišćenjem postojećih telefonskih linija, ADSL modema i set top-box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Razlikovanje pojmova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6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75192"/>
            <a:ext cx="11963400" cy="4625609"/>
          </a:xfrm>
        </p:spPr>
        <p:txBody>
          <a:bodyPr>
            <a:normAutofit/>
          </a:bodyPr>
          <a:lstStyle/>
          <a:p>
            <a:pPr marL="460375" indent="-342900" algn="just">
              <a:buClrTx/>
              <a:buFont typeface="Wingdings" pitchFamily="2" charset="2"/>
              <a:buChar char="§"/>
              <a:tabLst>
                <a:tab pos="266700" algn="l"/>
              </a:tabLst>
            </a:pPr>
            <a:endParaRPr lang="hr-HR" sz="1800" b="1" dirty="0"/>
          </a:p>
          <a:p>
            <a:pPr marL="460375" indent="-342900" algn="just">
              <a:buClrTx/>
              <a:buFont typeface="Wingdings" pitchFamily="2" charset="2"/>
              <a:buChar char="§"/>
              <a:tabLst>
                <a:tab pos="266700" algn="l"/>
              </a:tabLst>
            </a:pPr>
            <a:endParaRPr lang="hr-HR" sz="1800" b="1" dirty="0"/>
          </a:p>
          <a:p>
            <a:pPr marL="460375" indent="-342900" algn="just">
              <a:buClrTx/>
              <a:buFont typeface="Wingdings" pitchFamily="2" charset="2"/>
              <a:buChar char="§"/>
              <a:tabLst>
                <a:tab pos="266700" algn="l"/>
              </a:tabLst>
            </a:pPr>
            <a:r>
              <a:rPr lang="hr-HR" sz="2400" b="1" dirty="0">
                <a:solidFill>
                  <a:srgbClr val="C00000"/>
                </a:solidFill>
              </a:rPr>
              <a:t>kablovska TV </a:t>
            </a:r>
            <a:r>
              <a:rPr lang="hr-HR" sz="2400" dirty="0"/>
              <a:t>– televizija koja emituje program isključivo putem kablovsko distributivnog sistema (individualnom korisniku signal nije dostupan putem satelitske ili zemaljske mreže), tako što svoj signal prosleđuje direktno kablovskom provajderu a ovaj ga distribuira do krajnjeg korisnika isključivo putem kablovsko distributivnih sistema. </a:t>
            </a:r>
          </a:p>
          <a:p>
            <a:pPr marL="444500" indent="0" algn="just">
              <a:buNone/>
              <a:tabLst>
                <a:tab pos="266700" algn="l"/>
              </a:tabLst>
            </a:pPr>
            <a:endParaRPr lang="hr-HR" sz="2000" dirty="0"/>
          </a:p>
          <a:p>
            <a:pPr marL="444500" indent="0" algn="just">
              <a:buNone/>
              <a:tabLst>
                <a:tab pos="266700" algn="l"/>
              </a:tabLst>
            </a:pPr>
            <a:r>
              <a:rPr lang="hr-HR" sz="2400" dirty="0"/>
              <a:t>Neke kablovske televizije da bi premostile velike udaljenosti i veoma skupo, a ponekad i tehnički neizvodljivo kabliranje, svoj TV signal prosleđuju putem satelita (ovaj signal je nedostupan za individualne korisnike) do glavnih stanica kablovskih provajdera, koji ih potom distribuiraju kablovskom mrežom do krajnjih korisnika.  </a:t>
            </a:r>
            <a:endParaRPr lang="en-US" sz="2400" dirty="0"/>
          </a:p>
          <a:p>
            <a:pPr marL="118872" indent="0">
              <a:buNone/>
            </a:pPr>
            <a:r>
              <a:rPr lang="sr-Latn-RS" sz="2400" dirty="0"/>
              <a:t>	</a:t>
            </a: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Razlikovanje pojmova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00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4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 – </a:t>
            </a: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kablovsko distributivni sistem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1" y="2286000"/>
            <a:ext cx="6477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1772" indent="-342900">
              <a:buSzPct val="80000"/>
              <a:buFont typeface="Wingdings" pitchFamily="2" charset="2"/>
              <a:buChar char="q"/>
            </a:pPr>
            <a:endParaRPr lang="sr-Latn-RS" sz="2400" b="1" dirty="0"/>
          </a:p>
          <a:p>
            <a:pPr marL="461772" indent="-342900"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CATV</a:t>
            </a:r>
            <a:r>
              <a:rPr lang="sr-Latn-RS" sz="2400" dirty="0"/>
              <a:t>  - </a:t>
            </a:r>
            <a:r>
              <a:rPr lang="hr-HR" sz="2400" b="1" dirty="0"/>
              <a:t>community antenna TV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hr-HR" i="1" dirty="0"/>
              <a:t>	       </a:t>
            </a:r>
            <a:r>
              <a:rPr lang="sr-Latn-CS" dirty="0"/>
              <a:t>     </a:t>
            </a:r>
            <a:r>
              <a:rPr lang="sr-Latn-CS" sz="2400" dirty="0"/>
              <a:t>(zajednički antenski sistem)</a:t>
            </a:r>
          </a:p>
          <a:p>
            <a:pPr marL="118872">
              <a:buClr>
                <a:srgbClr val="F0AD00"/>
              </a:buClr>
              <a:buSzPct val="80000"/>
            </a:pPr>
            <a:endParaRPr lang="sr-Latn-CS" sz="2000" dirty="0"/>
          </a:p>
          <a:p>
            <a:pPr marL="118872">
              <a:buClr>
                <a:srgbClr val="F0AD00"/>
              </a:buClr>
              <a:buSzPct val="80000"/>
            </a:pPr>
            <a:endParaRPr lang="hr-HR" sz="2000" i="1" dirty="0"/>
          </a:p>
          <a:p>
            <a:pPr marL="118872">
              <a:buClr>
                <a:srgbClr val="F0AD00"/>
              </a:buClr>
              <a:buSzPct val="80000"/>
            </a:pPr>
            <a:endParaRPr lang="hr-HR" sz="2000" i="1" dirty="0"/>
          </a:p>
          <a:p>
            <a:pPr marL="461772" indent="-342900">
              <a:buSzPct val="80000"/>
              <a:buFont typeface="Wingdings" pitchFamily="2" charset="2"/>
              <a:buChar char="q"/>
            </a:pPr>
            <a:r>
              <a:rPr lang="hr-HR" sz="2400" i="1" dirty="0">
                <a:solidFill>
                  <a:srgbClr val="C00000"/>
                </a:solidFill>
              </a:rPr>
              <a:t> </a:t>
            </a:r>
            <a:r>
              <a:rPr lang="hr-HR" sz="2400" b="1" dirty="0">
                <a:solidFill>
                  <a:srgbClr val="C00000"/>
                </a:solidFill>
              </a:rPr>
              <a:t>KDS</a:t>
            </a:r>
            <a:r>
              <a:rPr lang="hr-HR" sz="2400" dirty="0">
                <a:solidFill>
                  <a:srgbClr val="C00000"/>
                </a:solidFill>
              </a:rPr>
              <a:t> </a:t>
            </a:r>
            <a:r>
              <a:rPr lang="hr-HR" sz="2400" dirty="0"/>
              <a:t>- </a:t>
            </a:r>
            <a:r>
              <a:rPr lang="hr-HR" sz="2400" b="1" dirty="0"/>
              <a:t>k</a:t>
            </a:r>
            <a:r>
              <a:rPr lang="sr-Latn-CS" sz="2400" b="1" dirty="0"/>
              <a:t>ablovski distributivni sistem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CS" dirty="0"/>
              <a:t>	        </a:t>
            </a:r>
            <a:r>
              <a:rPr lang="sr-Latn-CS" sz="2400" dirty="0"/>
              <a:t>(prijem i distribucija  TV i radio signala)</a:t>
            </a:r>
            <a:endParaRPr lang="sr-Latn-RS" sz="2400" dirty="0"/>
          </a:p>
          <a:p>
            <a:pPr marL="118872">
              <a:buClr>
                <a:srgbClr val="F0AD00"/>
              </a:buClr>
              <a:buSzPct val="80000"/>
            </a:pPr>
            <a:endParaRPr lang="sr-Latn-RS" sz="2000" dirty="0">
              <a:solidFill>
                <a:prstClr val="black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2E3C6F-1F48-8643-EBA3-310A40797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4498" y="2133600"/>
            <a:ext cx="4965459" cy="372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0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 – kablovsko distributivni sistem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200" y="1600201"/>
            <a:ext cx="6019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sr-Latn-CS" sz="2400" dirty="0"/>
              <a:t>Kablovsko distributivni sistem sastoji se od:</a:t>
            </a:r>
          </a:p>
          <a:p>
            <a:endParaRPr lang="en-US" sz="2400" dirty="0"/>
          </a:p>
          <a:p>
            <a:pPr marL="719138" indent="-274638">
              <a:buFont typeface="Wingdings" pitchFamily="2" charset="2"/>
              <a:buChar char="ü"/>
            </a:pPr>
            <a:r>
              <a:rPr lang="sr-Latn-CS" sz="2400" dirty="0"/>
              <a:t>glavne KDS stanice</a:t>
            </a:r>
            <a:endParaRPr lang="en-US" sz="2400" dirty="0"/>
          </a:p>
          <a:p>
            <a:pPr marL="719138" indent="-274638">
              <a:buFont typeface="Wingdings" pitchFamily="2" charset="2"/>
              <a:buChar char="ü"/>
            </a:pPr>
            <a:r>
              <a:rPr lang="sr-Latn-CS" sz="2400" dirty="0"/>
              <a:t>podstanice </a:t>
            </a:r>
            <a:r>
              <a:rPr lang="sr-Latn-CS" sz="2000" dirty="0"/>
              <a:t>(opciono u većim gradovima)</a:t>
            </a:r>
            <a:endParaRPr lang="en-US" sz="2000" dirty="0"/>
          </a:p>
          <a:p>
            <a:pPr marL="719138" indent="-274638">
              <a:buFont typeface="Wingdings" pitchFamily="2" charset="2"/>
              <a:buChar char="ü"/>
            </a:pPr>
            <a:r>
              <a:rPr lang="sr-Latn-CS" sz="2400" dirty="0"/>
              <a:t>optičkog čvora</a:t>
            </a:r>
            <a:endParaRPr lang="en-US" sz="2400" dirty="0"/>
          </a:p>
          <a:p>
            <a:pPr marL="719138" indent="-274638">
              <a:buFont typeface="Wingdings" pitchFamily="2" charset="2"/>
              <a:buChar char="ü"/>
            </a:pPr>
            <a:r>
              <a:rPr lang="sr-Latn-CS" sz="2400" dirty="0"/>
              <a:t>koaksijalnog pojačavača</a:t>
            </a:r>
            <a:endParaRPr lang="en-US" sz="2400" dirty="0"/>
          </a:p>
          <a:p>
            <a:pPr marL="719138" indent="-274638">
              <a:buFont typeface="Wingdings" pitchFamily="2" charset="2"/>
              <a:buChar char="ü"/>
            </a:pPr>
            <a:r>
              <a:rPr lang="sr-Latn-CS" sz="2400" dirty="0"/>
              <a:t>koaksijalnih ili optičkih kablova</a:t>
            </a:r>
            <a:endParaRPr lang="en-US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5494" y="2133600"/>
            <a:ext cx="6284414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19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 – kablovsko distributivni sistem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1493" y="1524000"/>
            <a:ext cx="8609013" cy="5136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01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 – kablovsko distributivni sistem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1700" y="1543222"/>
            <a:ext cx="7848600" cy="5238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60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 – kablovsko distributivni sistem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4100" y="1564328"/>
            <a:ext cx="7543800" cy="5217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035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1"/>
            <a:ext cx="10591800" cy="5257799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sr-Latn-RS" sz="2400" dirty="0"/>
              <a:t>Kombinovani sistem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 – kablovsko distributivni sistem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083570"/>
            <a:ext cx="5414711" cy="46982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2083571"/>
            <a:ext cx="4698230" cy="46982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CAF692-09FE-899F-BE3C-86FCC1992E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8815" y="5105400"/>
            <a:ext cx="2057400" cy="159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76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11811000" cy="5181600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sr-Latn-RS" sz="2400" dirty="0"/>
              <a:t>IPTV (internet protokol)</a:t>
            </a:r>
          </a:p>
          <a:p>
            <a:pPr marL="118872" indent="0">
              <a:buNone/>
            </a:pPr>
            <a:r>
              <a:rPr lang="sr-Latn-RS" sz="2400" dirty="0"/>
              <a:t>	</a:t>
            </a:r>
            <a:r>
              <a:rPr lang="sr-Latn-RS" sz="2000" dirty="0"/>
              <a:t>- koristi ADSL (asimetrična digitalna pretplatnička linija)</a:t>
            </a:r>
          </a:p>
          <a:p>
            <a:pPr marL="118872" indent="0">
              <a:buNone/>
            </a:pPr>
            <a:r>
              <a:rPr lang="sr-Latn-RS" sz="2000" dirty="0"/>
              <a:t>	- set top-box (uređaj za prijem digitalnog signala)</a:t>
            </a: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4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 – </a:t>
            </a: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kablovsko distributivni sistem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6303" y="2895600"/>
            <a:ext cx="9159393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31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11201400" cy="5334000"/>
          </a:xfrm>
        </p:spPr>
        <p:txBody>
          <a:bodyPr>
            <a:normAutofit/>
          </a:bodyPr>
          <a:lstStyle/>
          <a:p>
            <a:pPr>
              <a:buClrTx/>
            </a:pPr>
            <a:endParaRPr lang="sr-Latn-RS" sz="2400" dirty="0"/>
          </a:p>
          <a:p>
            <a:pPr>
              <a:buClrTx/>
            </a:pPr>
            <a:endParaRPr lang="sr-Latn-RS" sz="2400" dirty="0"/>
          </a:p>
          <a:p>
            <a:pPr>
              <a:buClrTx/>
            </a:pPr>
            <a:endParaRPr lang="sr-Latn-RS" sz="2400" dirty="0"/>
          </a:p>
          <a:p>
            <a:pPr>
              <a:buClrTx/>
            </a:pPr>
            <a:endParaRPr lang="sr-Latn-RS" sz="2400" dirty="0"/>
          </a:p>
          <a:p>
            <a:pPr>
              <a:buClrTx/>
            </a:pPr>
            <a:endParaRPr lang="sr-Latn-RS" sz="2400" dirty="0"/>
          </a:p>
          <a:p>
            <a:pPr>
              <a:buClrTx/>
            </a:pPr>
            <a:r>
              <a:rPr lang="sr-Latn-RS" sz="2400" dirty="0"/>
              <a:t>IPTV (internet protokol)</a:t>
            </a:r>
          </a:p>
          <a:p>
            <a:pPr marL="118872" indent="0">
              <a:buNone/>
            </a:pPr>
            <a:r>
              <a:rPr lang="sr-Latn-RS" sz="2400" dirty="0"/>
              <a:t>	</a:t>
            </a: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4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KDS – </a:t>
            </a: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kablovsko distributivni sistem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1676400"/>
            <a:ext cx="6957246" cy="492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84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999</TotalTime>
  <Words>397</Words>
  <Application>Microsoft Office PowerPoint</Application>
  <PresentationFormat>Widescreen</PresentationFormat>
  <Paragraphs>66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KDS</vt:lpstr>
      <vt:lpstr>KDS – kablovsko distributivni sistem</vt:lpstr>
      <vt:lpstr>KDS – kablovsko distributivni sistem</vt:lpstr>
      <vt:lpstr>KDS – kablovsko distributivni sistem</vt:lpstr>
      <vt:lpstr>KDS – kablovsko distributivni sistem</vt:lpstr>
      <vt:lpstr>KDS – kablovsko distributivni sistem</vt:lpstr>
      <vt:lpstr>KDS – kablovsko distributivni sistem</vt:lpstr>
      <vt:lpstr>KDS – kablovsko distributivni sistem</vt:lpstr>
      <vt:lpstr>KDS – kablovsko distributivni sistem</vt:lpstr>
      <vt:lpstr>KDS – kablovsko distributivni sistem</vt:lpstr>
      <vt:lpstr>KDS – kablovsko distributivni sistem</vt:lpstr>
      <vt:lpstr>Razlikovanje pojmova</vt:lpstr>
      <vt:lpstr>Razlikovanje pojmova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346</cp:revision>
  <dcterms:created xsi:type="dcterms:W3CDTF">2006-08-16T00:00:00Z</dcterms:created>
  <dcterms:modified xsi:type="dcterms:W3CDTF">2024-08-03T12:07:39Z</dcterms:modified>
</cp:coreProperties>
</file>