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256" r:id="rId2"/>
    <p:sldId id="268" r:id="rId3"/>
    <p:sldId id="308" r:id="rId4"/>
    <p:sldId id="304" r:id="rId5"/>
    <p:sldId id="307" r:id="rId6"/>
    <p:sldId id="305" r:id="rId7"/>
    <p:sldId id="29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03-Aug-24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5715000"/>
            <a:ext cx="8077200" cy="722376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PROGRAMSKE FUNKCIJE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3875" y="228600"/>
            <a:ext cx="4524249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Programke funkcije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887200" cy="5257800"/>
          </a:xfrm>
        </p:spPr>
        <p:txBody>
          <a:bodyPr>
            <a:normAutofit/>
          </a:bodyPr>
          <a:lstStyle/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6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masovni medij</a:t>
            </a:r>
            <a:r>
              <a:rPr lang="sr-Latn-RS" sz="2400" dirty="0">
                <a:latin typeface="Corbel" pitchFamily="34" charset="0"/>
              </a:rPr>
              <a:t>i</a:t>
            </a:r>
            <a:r>
              <a:rPr lang="vi-VN" sz="2400" dirty="0">
                <a:latin typeface="Corbel" pitchFamily="34" charset="0"/>
              </a:rPr>
              <a:t> obezbeđuj</a:t>
            </a:r>
            <a:r>
              <a:rPr lang="sr-Latn-RS" sz="2400" dirty="0">
                <a:latin typeface="Corbel" pitchFamily="34" charset="0"/>
              </a:rPr>
              <a:t>u</a:t>
            </a:r>
            <a:r>
              <a:rPr lang="vi-VN" sz="2400" dirty="0">
                <a:latin typeface="Corbel" pitchFamily="34" charset="0"/>
              </a:rPr>
              <a:t> prevazilaženje prostornih i vremenskih barijera u procesu širenja informacija</a:t>
            </a:r>
            <a:endParaRPr lang="sr-Latn-RS" sz="24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r>
              <a:rPr lang="vi-VN" sz="2400" b="1" dirty="0">
                <a:latin typeface="Corbel" pitchFamily="34" charset="0"/>
              </a:rPr>
              <a:t> </a:t>
            </a:r>
            <a:endParaRPr lang="sr-Latn-RS" sz="2400" b="1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TV informiše, zabavlja, obrazuje i pruža kulturno-umetnički doživljaj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40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cilj TV delatnosti je zadovoljenje televizijskih potreba stanovništva u zoni pokrivanja putem TV programa</a:t>
            </a: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/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b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25888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Programke funkcije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887200" cy="5257800"/>
          </a:xfrm>
        </p:spPr>
        <p:txBody>
          <a:bodyPr>
            <a:normAutofit/>
          </a:bodyPr>
          <a:lstStyle/>
          <a:p>
            <a:pPr marL="719138" lvl="1" indent="-363538"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sz="2400" dirty="0"/>
              <a:t>na početku, TV je imala svoj opšti javni interes koji je počivao na sledećim principima:</a:t>
            </a: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b="1" dirty="0"/>
          </a:p>
          <a:p>
            <a:pPr marL="984250" lvl="2" indent="-176213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univerzalnost (dostupnost svim građanima)</a:t>
            </a:r>
          </a:p>
          <a:p>
            <a:pPr marL="984250" lvl="2" indent="-176213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raznovrsnost (raznovrsna programska ponuda u pogledu žanrova, tema koje se obrađuju i publike kojoj se obraća)</a:t>
            </a:r>
          </a:p>
          <a:p>
            <a:pPr marL="984250" lvl="2" indent="-176213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n</a:t>
            </a:r>
            <a:r>
              <a:rPr lang="sr-Latn-RS" sz="2200" dirty="0">
                <a:latin typeface="Corbel" pitchFamily="34" charset="0"/>
              </a:rPr>
              <a:t>e</a:t>
            </a:r>
            <a:r>
              <a:rPr lang="vi-VN" sz="2200" dirty="0">
                <a:latin typeface="Corbel" pitchFamily="34" charset="0"/>
              </a:rPr>
              <a:t>zavisnost (od tržišnog uticaja i političkih pritisaka)</a:t>
            </a:r>
            <a:endParaRPr lang="sr-Latn-RS" sz="2200" dirty="0">
              <a:latin typeface="Corbel" pitchFamily="34" charset="0"/>
            </a:endParaRPr>
          </a:p>
          <a:p>
            <a:pPr marL="808038" lvl="2" indent="-452438">
              <a:spcBef>
                <a:spcPts val="0"/>
              </a:spcBef>
              <a:buClrTx/>
              <a:buSzPct val="80000"/>
              <a:buNone/>
            </a:pPr>
            <a:r>
              <a:rPr lang="sr-Latn-RS" sz="2000" dirty="0">
                <a:latin typeface="Corbel" pitchFamily="34" charset="0"/>
              </a:rPr>
              <a:t> </a:t>
            </a:r>
            <a:r>
              <a:rPr lang="sr-Latn-RS" sz="2000" i="1" dirty="0"/>
              <a:t>*** danas je to samo medijski javni servis uz dodatak jednog principa - </a:t>
            </a:r>
            <a:r>
              <a:rPr lang="pl-PL" sz="2000" i="1" dirty="0"/>
              <a:t>prepoznatljivost   (različitost od  ostalih po kvalitetu programa)</a:t>
            </a: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b="1" dirty="0"/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/>
              <a:t>Programske funkcije komercijalne TV – informacije i zabava</a:t>
            </a: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/>
          </a:p>
          <a:p>
            <a:pPr marL="719138" lvl="1" indent="-363538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Specijalizovani kanali – jedna programska funkcija</a:t>
            </a: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9117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Informativna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TV medij koji informiše – medij informativnog karaktera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b="1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sz="2400" dirty="0"/>
              <a:t>celokupan TV program je skup različitih informacija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pl-PL" sz="180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t-BR" sz="2400" dirty="0"/>
              <a:t>pravna regulativa tretira TV kao sredstvo javnog informisanja</a:t>
            </a:r>
            <a:endParaRPr lang="sr-Latn-RS" sz="2400" dirty="0"/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TV informacija je potpunija, nego kod štampe i radija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TV slika ima sve preduslove objektivnog  informisanja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TV je doprinela da se u većoj meri zadovolji potreba gledalaca za informacijama, ali i da se ta potreba uveća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TV p</a:t>
            </a:r>
            <a:r>
              <a:rPr lang="sr-Latn-RS" sz="2400" dirty="0">
                <a:latin typeface="Corbel" pitchFamily="34" charset="0"/>
              </a:rPr>
              <a:t>rogram</a:t>
            </a:r>
            <a:r>
              <a:rPr lang="vi-VN" sz="2400" dirty="0">
                <a:latin typeface="Corbel" pitchFamily="34" charset="0"/>
              </a:rPr>
              <a:t> ispunjen emisijama info sadržaja, rađene po uzoru na odgovarajuće radio p</a:t>
            </a:r>
            <a:r>
              <a:rPr lang="sr-Latn-RS" sz="2400" dirty="0">
                <a:latin typeface="Corbel" pitchFamily="34" charset="0"/>
              </a:rPr>
              <a:t>rograme</a:t>
            </a:r>
            <a:r>
              <a:rPr lang="vi-VN" sz="2400" dirty="0">
                <a:latin typeface="Corbel" pitchFamily="34" charset="0"/>
              </a:rPr>
              <a:t> i novinske izveštaje</a:t>
            </a:r>
            <a:endParaRPr lang="sr-Latn-RS" sz="2400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6682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Informativna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887200" cy="5257800"/>
          </a:xfrm>
        </p:spPr>
        <p:txBody>
          <a:bodyPr>
            <a:normAutofit/>
          </a:bodyPr>
          <a:lstStyle/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u početku je televizija uticala na smanjenje broja čitalaca dnevnih novina i periodičnih časopisa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zatim dolazi  do porasta slušanosti radija i interesa za štampu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solidFill>
                  <a:prstClr val="black"/>
                </a:solidFill>
                <a:latin typeface="Corbel" pitchFamily="34" charset="0"/>
              </a:rPr>
              <a:t>nakon TV informacije,  javlja se potreba da obratimo veću pažnju putem štampe na pojedine događaje </a:t>
            </a:r>
            <a:endParaRPr lang="sr-Latn-RS" sz="2400" dirty="0">
              <a:solidFill>
                <a:prstClr val="black"/>
              </a:solidFill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solidFill>
                <a:prstClr val="black"/>
              </a:solidFill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solidFill>
                <a:prstClr val="black"/>
              </a:solidFill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solidFill>
                <a:prstClr val="black"/>
              </a:solidFill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Tx/>
              <a:buSzPct val="80000"/>
              <a:buNone/>
            </a:pPr>
            <a:endParaRPr lang="sr-Latn-RS" sz="1800" b="1" dirty="0"/>
          </a:p>
          <a:p>
            <a:pPr marL="118872" lvl="1" indent="0">
              <a:spcBef>
                <a:spcPts val="0"/>
              </a:spcBef>
              <a:buClrTx/>
              <a:buSzPct val="80000"/>
              <a:buNone/>
            </a:pPr>
            <a:endParaRPr lang="sr-Latn-RS" sz="1800" b="1" dirty="0"/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400" dirty="0">
              <a:solidFill>
                <a:prstClr val="black"/>
              </a:solidFill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solidFill>
                  <a:prstClr val="black"/>
                </a:solidFill>
                <a:latin typeface="Corbel" pitchFamily="34" charset="0"/>
              </a:rPr>
              <a:t>z</a:t>
            </a:r>
            <a:r>
              <a:rPr lang="vi-VN" sz="2400" dirty="0">
                <a:solidFill>
                  <a:prstClr val="black"/>
                </a:solidFill>
                <a:latin typeface="Corbel" pitchFamily="34" charset="0"/>
              </a:rPr>
              <a:t>ahvaljujući mnogobrojnim TV kanalima moguće je analizirati određenu vest (informaciju) iz više uglova, odnosno sa više različitih strana</a:t>
            </a:r>
            <a:endParaRPr lang="sr-Latn-RS" sz="2400" dirty="0">
              <a:solidFill>
                <a:prstClr val="black"/>
              </a:solidFill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4" name="Rounded Rectangle 3"/>
          <p:cNvSpPr/>
          <p:nvPr/>
        </p:nvSpPr>
        <p:spPr>
          <a:xfrm>
            <a:off x="1219200" y="4419600"/>
            <a:ext cx="2686236" cy="990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RADIO</a:t>
            </a:r>
            <a:r>
              <a:rPr lang="sr-Latn-RS" sz="2400" dirty="0"/>
              <a:t> </a:t>
            </a:r>
          </a:p>
          <a:p>
            <a:pPr algn="ctr"/>
            <a:r>
              <a:rPr lang="sr-Latn-RS" sz="2400" dirty="0"/>
              <a:t>najavljuje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724400" y="4419600"/>
            <a:ext cx="2663056" cy="990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TV</a:t>
            </a:r>
            <a:r>
              <a:rPr lang="sr-Latn-RS" sz="2400" dirty="0"/>
              <a:t> </a:t>
            </a:r>
          </a:p>
          <a:p>
            <a:pPr algn="ctr"/>
            <a:r>
              <a:rPr lang="sr-Latn-RS" sz="2400" dirty="0"/>
              <a:t>prikazuje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8081144" y="4419600"/>
            <a:ext cx="2663056" cy="990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ŠTAMPA</a:t>
            </a:r>
            <a:r>
              <a:rPr lang="sr-Latn-RS" sz="2400" dirty="0"/>
              <a:t> </a:t>
            </a:r>
          </a:p>
          <a:p>
            <a:pPr algn="ctr"/>
            <a:r>
              <a:rPr lang="sr-Latn-RS" sz="2400" dirty="0"/>
              <a:t>objašnjava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7905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Informativna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/>
          </a:bodyPr>
          <a:lstStyle/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informacije se zloupotrebljavaju u cilju političke propagande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b="1" dirty="0"/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80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specijalizovani TV kanali po uzoru ili u saradnji sa nedeljnim časopisima – emisije o automobilizmu, uređenju stana, moda i odevanje, kuvanje... 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b="1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800" b="1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pored emisije VESTI gledaoci se informišu putem emisija koje se bave aktuelnim događajima u društvu – nezaposlenost, kriminal, različitost ...</a:t>
            </a: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4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99344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1600201"/>
            <a:ext cx="2895600" cy="1628775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004" y="1600202"/>
            <a:ext cx="2844797" cy="16001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3134" y="1600202"/>
            <a:ext cx="2844799" cy="16001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3429000"/>
            <a:ext cx="2844802" cy="16002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004" y="3428999"/>
            <a:ext cx="2844797" cy="16001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7954" y="3352801"/>
            <a:ext cx="2849978" cy="16031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5181601"/>
            <a:ext cx="2844802" cy="16002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4303" y="5209118"/>
            <a:ext cx="1854197" cy="15451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3133" y="5166151"/>
            <a:ext cx="2844800" cy="1570182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Informativna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68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1225</TotalTime>
  <Words>352</Words>
  <Application>Microsoft Office PowerPoint</Application>
  <PresentationFormat>Widescreen</PresentationFormat>
  <Paragraphs>101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PROGRAMSKE FUNKCIJE</vt:lpstr>
      <vt:lpstr>Programke funkcije TV</vt:lpstr>
      <vt:lpstr>Programke funkcije TV</vt:lpstr>
      <vt:lpstr>Informativna funkcija TV</vt:lpstr>
      <vt:lpstr>Informativna funkcija TV</vt:lpstr>
      <vt:lpstr>Informativna funkcija TV</vt:lpstr>
      <vt:lpstr>Informativna funkcija TV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311</cp:revision>
  <dcterms:created xsi:type="dcterms:W3CDTF">2006-08-16T00:00:00Z</dcterms:created>
  <dcterms:modified xsi:type="dcterms:W3CDTF">2024-08-03T11:06:29Z</dcterms:modified>
</cp:coreProperties>
</file>