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9"/>
  </p:notesMasterIdLst>
  <p:sldIdLst>
    <p:sldId id="329" r:id="rId2"/>
    <p:sldId id="267" r:id="rId3"/>
    <p:sldId id="268" r:id="rId4"/>
    <p:sldId id="269" r:id="rId5"/>
    <p:sldId id="270" r:id="rId6"/>
    <p:sldId id="271" r:id="rId7"/>
    <p:sldId id="27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5" autoAdjust="0"/>
    <p:restoredTop sz="94622" autoAdjust="0"/>
  </p:normalViewPr>
  <p:slideViewPr>
    <p:cSldViewPr>
      <p:cViewPr varScale="1">
        <p:scale>
          <a:sx n="100" d="100"/>
          <a:sy n="100" d="100"/>
        </p:scale>
        <p:origin x="114" y="12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6925B0-922F-4828-84EB-0DF837AA9F0B}" type="datetimeFigureOut">
              <a:rPr lang="en-US" smtClean="0"/>
              <a:t>03-Aug-24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CB385E-408D-4944-8CAD-49125B1CF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366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B385E-408D-4944-8CAD-49125B1CF0D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325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1" y="0"/>
            <a:ext cx="12191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355848"/>
            <a:ext cx="107696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1828800"/>
            <a:ext cx="107696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8798560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 bwMode="ltGray">
          <a:xfrm>
            <a:off x="8863584" y="0"/>
            <a:ext cx="33528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274641"/>
            <a:ext cx="25400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1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20796" y="6377460"/>
            <a:ext cx="511520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5448"/>
            <a:ext cx="10972800" cy="1252728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12192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9744" y="118872"/>
            <a:ext cx="10684256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7552" y="1828800"/>
            <a:ext cx="10696448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773936"/>
            <a:ext cx="53848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73936"/>
            <a:ext cx="53848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98988"/>
            <a:ext cx="5386917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49512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698988"/>
            <a:ext cx="5389033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49512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784" y="152400"/>
            <a:ext cx="3364992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5837" y="1743134"/>
            <a:ext cx="7894188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784" y="1730018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5448"/>
            <a:ext cx="3366867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71741" y="1484808"/>
            <a:ext cx="8329863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728216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19456" y="1170432"/>
            <a:ext cx="3364992" cy="201168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47744" y="1170432"/>
            <a:ext cx="6925056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19104" y="1170432"/>
            <a:ext cx="978485" cy="20116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7" name="Rectangle 6"/>
          <p:cNvSpPr/>
          <p:nvPr/>
        </p:nvSpPr>
        <p:spPr bwMode="ltGray">
          <a:xfrm>
            <a:off x="1" y="1"/>
            <a:ext cx="12191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75192"/>
            <a:ext cx="109728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76999"/>
            <a:ext cx="28448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20796" y="6476999"/>
            <a:ext cx="7343625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39195" y="6476999"/>
            <a:ext cx="978485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76400" y="1695450"/>
            <a:ext cx="4114800" cy="2286000"/>
          </a:xfrm>
        </p:spPr>
        <p:txBody>
          <a:bodyPr>
            <a:normAutofit/>
          </a:bodyPr>
          <a:lstStyle/>
          <a:p>
            <a:pPr algn="ctr"/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Javni servis</a:t>
            </a:r>
            <a:b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</a:br>
            <a:b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</a:b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Komercijalna TV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71800" y="5715000"/>
            <a:ext cx="6400800" cy="533400"/>
          </a:xfrm>
        </p:spPr>
        <p:txBody>
          <a:bodyPr>
            <a:normAutofit/>
          </a:bodyPr>
          <a:lstStyle/>
          <a:p>
            <a:pPr algn="ctr"/>
            <a:r>
              <a:rPr lang="sr-Latn-RS" sz="2800" b="1" dirty="0">
                <a:solidFill>
                  <a:schemeClr val="tx1"/>
                </a:solidFill>
              </a:rPr>
              <a:t>Zakonska regulativa</a:t>
            </a: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743200" y="5562600"/>
            <a:ext cx="6934200" cy="911352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endParaRPr lang="en-US" dirty="0"/>
          </a:p>
        </p:txBody>
      </p:sp>
      <p:pic>
        <p:nvPicPr>
          <p:cNvPr id="1026" name="Picture 2" descr="C:\Users\Pixi\Desktop\PKPixi\AU NOVI NOVI\slicice za pp\eyes_on_tv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10301" y="1524000"/>
            <a:ext cx="3846513" cy="2609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6914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14300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JAVNI SERVIS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11887200" cy="5257800"/>
          </a:xfrm>
        </p:spPr>
        <p:txBody>
          <a:bodyPr>
            <a:normAutofit/>
          </a:bodyPr>
          <a:lstStyle/>
          <a:p>
            <a:pPr>
              <a:buClrTx/>
            </a:pPr>
            <a:r>
              <a:rPr lang="sr-Latn-CS" sz="2400" dirty="0"/>
              <a:t>Ima za cilj kvalitetno informisanje i edukaciju stanovništva na teritoriji na kojoj emituje TV program</a:t>
            </a:r>
          </a:p>
          <a:p>
            <a:pPr marL="118872" indent="0">
              <a:buNone/>
            </a:pPr>
            <a:endParaRPr lang="sr-Latn-CS" sz="1600" dirty="0"/>
          </a:p>
          <a:p>
            <a:pPr algn="just">
              <a:buClrTx/>
            </a:pPr>
            <a:r>
              <a:rPr lang="sr-Latn-CS" sz="2400" dirty="0"/>
              <a:t>kod nas definisan Zakonom o radiodifuziji Srbije – </a:t>
            </a:r>
          </a:p>
          <a:p>
            <a:pPr marL="444500" indent="0" algn="just">
              <a:buNone/>
            </a:pPr>
            <a:r>
              <a:rPr lang="sr-Latn-CS" sz="2000" i="1" dirty="0"/>
              <a:t>Javni radiodifuzni servis je proizvodnja, kupovina, obrada i emitovanje informativnih, obrazovnih, kulturno-umetničkih, dečijih, zabavnih, sportskih i drugih radio i televizijskih programa koji su od opšteg interesa za građane, a naročito u cilju ostvarivanja njihovih ljudskih i građanskih prava, razmena ideja i mišljenja, negovanja političke, polne, međunacionalne i verske tolerancije, kao i očuvanja nacionalnog identiteta.</a:t>
            </a:r>
            <a:r>
              <a:rPr lang="sr-Latn-CS" sz="2000" dirty="0"/>
              <a:t> </a:t>
            </a:r>
            <a:endParaRPr lang="en-US" sz="2000" dirty="0"/>
          </a:p>
          <a:p>
            <a:pPr marL="118872" indent="0">
              <a:buNone/>
            </a:pPr>
            <a:endParaRPr lang="sr-Latn-RS" sz="2400" dirty="0"/>
          </a:p>
          <a:p>
            <a:pPr marL="118872" indent="0">
              <a:buNone/>
            </a:pPr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5CE77E3-7FA0-95FE-AEE1-728508FB7E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400" y="4800600"/>
            <a:ext cx="3352800" cy="16764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E19FA92-3E3A-486F-DDC4-7D5B5AB76D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6122" y="4800600"/>
            <a:ext cx="3602156" cy="1699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0434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JAVNI SERVIS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600200"/>
            <a:ext cx="12039600" cy="5181600"/>
          </a:xfrm>
        </p:spPr>
        <p:txBody>
          <a:bodyPr>
            <a:normAutofit/>
          </a:bodyPr>
          <a:lstStyle/>
          <a:p>
            <a:pPr>
              <a:buClrTx/>
              <a:buFont typeface="Wingdings" pitchFamily="2" charset="2"/>
              <a:buChar char="q"/>
            </a:pPr>
            <a:r>
              <a:rPr lang="sr-Latn-CS" sz="2400" b="1" dirty="0"/>
              <a:t>Osnovni principi i uslovi za postojanje javnog medijskog servisa : </a:t>
            </a:r>
          </a:p>
          <a:p>
            <a:pPr marL="118872" indent="0">
              <a:buNone/>
            </a:pPr>
            <a:endParaRPr lang="en-US" sz="2400" dirty="0"/>
          </a:p>
          <a:p>
            <a:pPr marL="457200" indent="-339725">
              <a:buClrTx/>
              <a:buFont typeface="+mj-lt"/>
              <a:buAutoNum type="arabicPeriod"/>
            </a:pPr>
            <a:r>
              <a:rPr lang="sr-Latn-CS" sz="2400" b="1" dirty="0">
                <a:solidFill>
                  <a:srgbClr val="C00000"/>
                </a:solidFill>
              </a:rPr>
              <a:t>Teritorijalna jedinstvenost </a:t>
            </a:r>
          </a:p>
          <a:p>
            <a:pPr marL="685800" indent="-57150"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sr-Latn-CS" sz="2400" b="1" dirty="0">
                <a:solidFill>
                  <a:srgbClr val="C00000"/>
                </a:solidFill>
              </a:rPr>
              <a:t>	</a:t>
            </a:r>
            <a:r>
              <a:rPr lang="sr-Latn-CS" sz="2000" dirty="0"/>
              <a:t>emitovani programi trebalo bi da budu dostupni celokupnom stanovništvu</a:t>
            </a:r>
            <a:endParaRPr lang="sr-Latn-CS" sz="2400" dirty="0"/>
          </a:p>
          <a:p>
            <a:pPr marL="630238" indent="-512763">
              <a:buClrTx/>
              <a:buFont typeface="+mj-lt"/>
              <a:buAutoNum type="arabicPeriod"/>
            </a:pPr>
            <a:endParaRPr lang="en-US" sz="2400" dirty="0"/>
          </a:p>
          <a:p>
            <a:pPr marL="117475" indent="0">
              <a:buClrTx/>
              <a:buNone/>
            </a:pPr>
            <a:r>
              <a:rPr lang="sr-Latn-CS" sz="2400" dirty="0">
                <a:solidFill>
                  <a:srgbClr val="C00000"/>
                </a:solidFill>
              </a:rPr>
              <a:t>2</a:t>
            </a:r>
            <a:r>
              <a:rPr lang="sr-Latn-CS" sz="2400" b="1" dirty="0">
                <a:solidFill>
                  <a:srgbClr val="C00000"/>
                </a:solidFill>
              </a:rPr>
              <a:t>.   Opšta privlačnost </a:t>
            </a:r>
          </a:p>
          <a:p>
            <a:pPr marL="628650" indent="0">
              <a:buClrTx/>
              <a:buFont typeface="Wingdings" panose="05000000000000000000" pitchFamily="2" charset="2"/>
              <a:buChar char="ü"/>
            </a:pPr>
            <a:r>
              <a:rPr lang="sr-Latn-CS" sz="2400" dirty="0"/>
              <a:t>	 </a:t>
            </a:r>
            <a:r>
              <a:rPr lang="sr-Latn-CS" sz="2000" dirty="0"/>
              <a:t>programi bi morali da zadovolje sve ukuse i interesovanja</a:t>
            </a:r>
          </a:p>
          <a:p>
            <a:pPr marL="630238" indent="-512763">
              <a:buClrTx/>
              <a:buFont typeface="+mj-lt"/>
              <a:buAutoNum type="arabicPeriod"/>
            </a:pPr>
            <a:endParaRPr lang="en-US" sz="2400" dirty="0"/>
          </a:p>
          <a:p>
            <a:pPr marL="117475" indent="0">
              <a:buClrTx/>
              <a:buNone/>
            </a:pPr>
            <a:r>
              <a:rPr lang="sr-Latn-CS" sz="2400" dirty="0">
                <a:solidFill>
                  <a:srgbClr val="C00000"/>
                </a:solidFill>
              </a:rPr>
              <a:t>3</a:t>
            </a:r>
            <a:r>
              <a:rPr lang="sr-Latn-CS" sz="2400" b="1" dirty="0">
                <a:solidFill>
                  <a:srgbClr val="C00000"/>
                </a:solidFill>
              </a:rPr>
              <a:t>.   Jedinstven način plaćanja </a:t>
            </a:r>
          </a:p>
          <a:p>
            <a:pPr marL="628650" indent="0">
              <a:buClrTx/>
              <a:buFont typeface="Wingdings" panose="05000000000000000000" pitchFamily="2" charset="2"/>
              <a:buChar char="ü"/>
            </a:pPr>
            <a:r>
              <a:rPr lang="sr-Latn-CS" sz="2000" dirty="0"/>
              <a:t>   sistem finansiranja putem pretplate, direktno od strane korpusa korisnika</a:t>
            </a:r>
          </a:p>
          <a:p>
            <a:pPr marL="117475" indent="0">
              <a:buClrTx/>
              <a:buNone/>
            </a:pPr>
            <a:endParaRPr lang="en-US" sz="2400" dirty="0"/>
          </a:p>
          <a:p>
            <a:pPr marL="571500" indent="-457200">
              <a:buClrTx/>
              <a:buAutoNum type="arabicPeriod" startAt="4"/>
            </a:pPr>
            <a:r>
              <a:rPr lang="sr-Latn-CS" sz="2400" b="1" dirty="0">
                <a:solidFill>
                  <a:srgbClr val="C00000"/>
                </a:solidFill>
              </a:rPr>
              <a:t>Nezavisnost</a:t>
            </a:r>
            <a:r>
              <a:rPr lang="sr-Latn-CS" sz="2400" dirty="0"/>
              <a:t> </a:t>
            </a:r>
          </a:p>
          <a:p>
            <a:pPr marL="628650" indent="0">
              <a:buClrTx/>
              <a:buFont typeface="Wingdings" panose="05000000000000000000" pitchFamily="2" charset="2"/>
              <a:buChar char="ü"/>
            </a:pPr>
            <a:r>
              <a:rPr lang="sr-Latn-CS" sz="2000" dirty="0"/>
              <a:t>	program bi morao biti oslobođen svih interesa, naročito interesa  oglašivača i trenutne vlade</a:t>
            </a:r>
          </a:p>
          <a:p>
            <a:pPr marL="630238" indent="-512763">
              <a:buClrTx/>
              <a:buFont typeface="+mj-lt"/>
              <a:buAutoNum type="arabicPeriod"/>
            </a:pPr>
            <a:endParaRPr lang="en-US" sz="2000" dirty="0"/>
          </a:p>
          <a:p>
            <a:pPr marL="118872" indent="0">
              <a:buNone/>
            </a:pPr>
            <a:endParaRPr lang="en-US" sz="29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953292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14300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JAVNI SERVIS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600200"/>
            <a:ext cx="12039600" cy="5105400"/>
          </a:xfrm>
        </p:spPr>
        <p:txBody>
          <a:bodyPr>
            <a:normAutofit/>
          </a:bodyPr>
          <a:lstStyle/>
          <a:p>
            <a:pPr marL="574675" lvl="0" indent="-457200">
              <a:buClrTx/>
              <a:buAutoNum type="arabicPeriod" startAt="5"/>
            </a:pPr>
            <a:r>
              <a:rPr lang="sr-Latn-CS" sz="2400" b="1" dirty="0">
                <a:solidFill>
                  <a:srgbClr val="C00000"/>
                </a:solidFill>
              </a:rPr>
              <a:t>Nacionalni identitet </a:t>
            </a:r>
          </a:p>
          <a:p>
            <a:pPr marL="628650" lvl="0" indent="57150">
              <a:buClrTx/>
              <a:buFont typeface="Wingdings" panose="05000000000000000000" pitchFamily="2" charset="2"/>
              <a:buChar char="ü"/>
            </a:pPr>
            <a:r>
              <a:rPr lang="sr-Latn-CS" sz="2400" dirty="0">
                <a:solidFill>
                  <a:prstClr val="black"/>
                </a:solidFill>
              </a:rPr>
              <a:t>	osećanje za zajedništvo i očuvanje nacionalnog identiteta;</a:t>
            </a:r>
            <a:endParaRPr lang="en-US" sz="2400" dirty="0">
              <a:solidFill>
                <a:prstClr val="black"/>
              </a:solidFill>
            </a:endParaRPr>
          </a:p>
          <a:p>
            <a:pPr marL="118872" indent="0">
              <a:buClrTx/>
              <a:buNone/>
            </a:pPr>
            <a:endParaRPr lang="sr-Latn-CS" sz="1800" dirty="0"/>
          </a:p>
          <a:p>
            <a:pPr marL="576072" indent="-457200">
              <a:buClrTx/>
              <a:buFont typeface="+mj-lt"/>
              <a:buAutoNum type="arabicPeriod" startAt="6"/>
            </a:pPr>
            <a:r>
              <a:rPr lang="sr-Latn-CS" sz="2400" b="1" dirty="0">
                <a:solidFill>
                  <a:srgbClr val="C00000"/>
                </a:solidFill>
              </a:rPr>
              <a:t>Briga o manjinama</a:t>
            </a:r>
            <a:r>
              <a:rPr lang="sr-Latn-CS" sz="2400" dirty="0"/>
              <a:t> </a:t>
            </a:r>
          </a:p>
          <a:p>
            <a:pPr marL="628650" indent="0">
              <a:buClrTx/>
              <a:buFont typeface="Wingdings" panose="05000000000000000000" pitchFamily="2" charset="2"/>
              <a:buChar char="ü"/>
            </a:pPr>
            <a:r>
              <a:rPr lang="sr-Latn-CS" sz="2400" dirty="0"/>
              <a:t>	poseban TV program namenjen nacionalnim manjinama i manjinskim grupama;</a:t>
            </a:r>
          </a:p>
          <a:p>
            <a:pPr marL="576072" indent="-457200">
              <a:buClrTx/>
              <a:buFont typeface="+mj-lt"/>
              <a:buAutoNum type="arabicPeriod" startAt="6"/>
            </a:pPr>
            <a:endParaRPr lang="en-US" sz="1800" dirty="0"/>
          </a:p>
          <a:p>
            <a:pPr marL="118872" indent="0">
              <a:buClrTx/>
              <a:buNone/>
            </a:pPr>
            <a:r>
              <a:rPr lang="sr-Latn-CS" sz="2400" dirty="0">
                <a:solidFill>
                  <a:srgbClr val="C00000"/>
                </a:solidFill>
              </a:rPr>
              <a:t>7.     </a:t>
            </a:r>
            <a:r>
              <a:rPr lang="sr-Latn-CS" sz="2400" b="1" dirty="0">
                <a:solidFill>
                  <a:srgbClr val="C00000"/>
                </a:solidFill>
              </a:rPr>
              <a:t>Konkurentnost programa </a:t>
            </a:r>
          </a:p>
          <a:p>
            <a:pPr marL="914400" indent="-285750">
              <a:buClrTx/>
              <a:buFont typeface="Wingdings" panose="05000000000000000000" pitchFamily="2" charset="2"/>
              <a:buChar char="ü"/>
            </a:pPr>
            <a:r>
              <a:rPr lang="sr-Latn-CS" sz="2400" dirty="0"/>
              <a:t>uređivanje programa tako da se podstiče konkurencija u stvaranju što kvalitetnijeg i raznovrsnijeg programa, a ne programiranje radi rejtinga (u većini slučajeva rejting nije isto što i kvalitet);</a:t>
            </a:r>
          </a:p>
          <a:p>
            <a:pPr marL="576072" indent="-457200">
              <a:buClrTx/>
              <a:buFont typeface="+mj-lt"/>
              <a:buAutoNum type="arabicPeriod" startAt="6"/>
            </a:pPr>
            <a:endParaRPr lang="en-US" sz="1800" dirty="0"/>
          </a:p>
          <a:p>
            <a:pPr marL="118872" indent="0">
              <a:buClrTx/>
              <a:buNone/>
            </a:pPr>
            <a:r>
              <a:rPr lang="sr-Latn-CS" sz="2400" dirty="0">
                <a:solidFill>
                  <a:srgbClr val="C00000"/>
                </a:solidFill>
              </a:rPr>
              <a:t>8.     </a:t>
            </a:r>
            <a:r>
              <a:rPr lang="sr-Latn-CS" sz="2400" b="1" dirty="0">
                <a:solidFill>
                  <a:srgbClr val="C00000"/>
                </a:solidFill>
              </a:rPr>
              <a:t>Smernice emitovanja </a:t>
            </a:r>
          </a:p>
          <a:p>
            <a:pPr marL="628650" indent="0">
              <a:buClrTx/>
              <a:buFont typeface="Wingdings" panose="05000000000000000000" pitchFamily="2" charset="2"/>
              <a:buChar char="ü"/>
            </a:pPr>
            <a:r>
              <a:rPr lang="sr-Latn-CS" sz="2400" dirty="0"/>
              <a:t>	u pravcu oslobađanja, a ne ograničavanja programa po principu šta može, a šta ne može. </a:t>
            </a:r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357941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Uglovi posmatranja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775192"/>
            <a:ext cx="11963400" cy="4625609"/>
          </a:xfrm>
        </p:spPr>
        <p:txBody>
          <a:bodyPr>
            <a:normAutofit/>
          </a:bodyPr>
          <a:lstStyle/>
          <a:p>
            <a:pPr algn="just">
              <a:buClrTx/>
              <a:buFont typeface="Wingdings" pitchFamily="2" charset="2"/>
              <a:buChar char="ü"/>
            </a:pPr>
            <a:endParaRPr lang="sr-Latn-CS" sz="1800" dirty="0"/>
          </a:p>
          <a:p>
            <a:pPr algn="just">
              <a:buClrTx/>
              <a:buFont typeface="Wingdings" pitchFamily="2" charset="2"/>
              <a:buChar char="ü"/>
            </a:pPr>
            <a:endParaRPr lang="sr-Latn-CS" sz="1800" dirty="0"/>
          </a:p>
          <a:p>
            <a:pPr algn="just">
              <a:buClrTx/>
              <a:buFont typeface="Wingdings" pitchFamily="2" charset="2"/>
              <a:buChar char="ü"/>
            </a:pPr>
            <a:r>
              <a:rPr lang="sr-Latn-CS" sz="2400" dirty="0"/>
              <a:t>presudna uloga u informisanju i edukaciji javnosti, koja je u stanju da zrelo i razumno doprinosi demokratskom društvu</a:t>
            </a:r>
          </a:p>
          <a:p>
            <a:pPr algn="just">
              <a:buClrTx/>
              <a:buFont typeface="Wingdings" pitchFamily="2" charset="2"/>
              <a:buChar char="ü"/>
            </a:pPr>
            <a:endParaRPr lang="sr-Latn-CS" sz="2800" dirty="0"/>
          </a:p>
          <a:p>
            <a:pPr algn="just">
              <a:buClrTx/>
              <a:buFont typeface="Wingdings" pitchFamily="2" charset="2"/>
              <a:buChar char="ü"/>
            </a:pPr>
            <a:r>
              <a:rPr lang="sr-Latn-CS" sz="2400" dirty="0"/>
              <a:t>ograničenje slobodnog tržišta - komercijalna TV pružila bi  najbolju vrstu programa </a:t>
            </a:r>
          </a:p>
          <a:p>
            <a:pPr algn="just">
              <a:buClrTx/>
              <a:buFont typeface="Wingdings" pitchFamily="2" charset="2"/>
              <a:buChar char="ü"/>
            </a:pPr>
            <a:endParaRPr lang="sr-Latn-CS" sz="2000" dirty="0"/>
          </a:p>
          <a:p>
            <a:pPr algn="just">
              <a:buClrTx/>
              <a:buFont typeface="Wingdings" pitchFamily="2" charset="2"/>
              <a:buChar char="ü"/>
            </a:pPr>
            <a:r>
              <a:rPr lang="sr-Latn-CS" sz="2400" dirty="0"/>
              <a:t>sprovođenje kulturne politike - nametanje vrednosti od strane javnog emitera na gledaoce</a:t>
            </a:r>
          </a:p>
          <a:p>
            <a:pPr algn="just"/>
            <a:endParaRPr lang="sr-Latn-CS" sz="2000" dirty="0"/>
          </a:p>
          <a:p>
            <a:pPr algn="just">
              <a:buClrTx/>
            </a:pPr>
            <a:r>
              <a:rPr lang="sr-Latn-CS" sz="2400" b="1" dirty="0">
                <a:solidFill>
                  <a:srgbClr val="C00000"/>
                </a:solidFill>
              </a:rPr>
              <a:t>medijski javni servis prikuplja finansijska sredstva putem pretplate kako bi proizvodio program</a:t>
            </a:r>
            <a:endParaRPr lang="en-US" sz="2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2032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KOMERCIJALNA TV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775192"/>
            <a:ext cx="11963400" cy="4854209"/>
          </a:xfrm>
        </p:spPr>
        <p:txBody>
          <a:bodyPr>
            <a:normAutofit fontScale="25000" lnSpcReduction="20000"/>
          </a:bodyPr>
          <a:lstStyle/>
          <a:p>
            <a:pPr>
              <a:buClrTx/>
            </a:pPr>
            <a:r>
              <a:rPr lang="sr-Latn-RS" sz="9600" b="1" dirty="0">
                <a:solidFill>
                  <a:srgbClr val="C00000"/>
                </a:solidFill>
              </a:rPr>
              <a:t>Osnovni princip – ostvariti profit</a:t>
            </a:r>
          </a:p>
          <a:p>
            <a:pPr marL="118872" indent="0">
              <a:buNone/>
            </a:pPr>
            <a:endParaRPr lang="sr-Latn-RS" sz="9600" b="1" dirty="0"/>
          </a:p>
          <a:p>
            <a:endParaRPr lang="sr-Latn-RS" sz="2400" b="1" dirty="0"/>
          </a:p>
          <a:p>
            <a:pPr>
              <a:buClrTx/>
              <a:buFont typeface="Wingdings" pitchFamily="2" charset="2"/>
              <a:buChar char="§"/>
            </a:pPr>
            <a:r>
              <a:rPr lang="sr-Latn-RS" sz="9600" dirty="0"/>
              <a:t>počeci početkom 40-ih u USA</a:t>
            </a:r>
          </a:p>
          <a:p>
            <a:pPr>
              <a:buClrTx/>
              <a:buFont typeface="Wingdings" pitchFamily="2" charset="2"/>
              <a:buChar char="§"/>
            </a:pPr>
            <a:endParaRPr lang="sr-Latn-RS" sz="8000" dirty="0"/>
          </a:p>
          <a:p>
            <a:pPr>
              <a:buClrTx/>
              <a:buFont typeface="Wingdings" pitchFamily="2" charset="2"/>
              <a:buChar char="§"/>
            </a:pPr>
            <a:r>
              <a:rPr lang="sr-Latn-RS" sz="9600" dirty="0"/>
              <a:t>dominantni oblik emitovanja u Severnoj i Južnoj Americi i Evropi</a:t>
            </a:r>
          </a:p>
          <a:p>
            <a:pPr>
              <a:buClrTx/>
              <a:buFont typeface="Wingdings" pitchFamily="2" charset="2"/>
              <a:buChar char="§"/>
            </a:pPr>
            <a:endParaRPr lang="sr-Latn-RS" sz="8000" dirty="0"/>
          </a:p>
          <a:p>
            <a:pPr>
              <a:buClrTx/>
              <a:buFont typeface="Wingdings" pitchFamily="2" charset="2"/>
              <a:buChar char="§"/>
            </a:pPr>
            <a:r>
              <a:rPr lang="sr-Latn-RS" sz="9600" dirty="0"/>
              <a:t>najveći komercijalni emiteri – ABC, CBS, NBC, FOX, CNN, SKY ...</a:t>
            </a:r>
          </a:p>
          <a:p>
            <a:pPr>
              <a:buClrTx/>
              <a:buFont typeface="Wingdings" pitchFamily="2" charset="2"/>
              <a:buChar char="§"/>
            </a:pPr>
            <a:endParaRPr lang="sr-Latn-RS" sz="8000" dirty="0"/>
          </a:p>
          <a:p>
            <a:pPr>
              <a:buClrTx/>
              <a:buFont typeface="Wingdings" pitchFamily="2" charset="2"/>
              <a:buChar char="§"/>
            </a:pPr>
            <a:r>
              <a:rPr lang="sr-Latn-RS" sz="9600" dirty="0"/>
              <a:t>prodaja reklamnog prostora = prodaja gledalaca oglašivačima</a:t>
            </a:r>
          </a:p>
          <a:p>
            <a:pPr>
              <a:buClrTx/>
              <a:buFont typeface="Wingdings" pitchFamily="2" charset="2"/>
              <a:buChar char="§"/>
            </a:pPr>
            <a:endParaRPr lang="sr-Latn-RS" sz="8000" dirty="0"/>
          </a:p>
          <a:p>
            <a:pPr>
              <a:buClrTx/>
              <a:buFont typeface="Wingdings" pitchFamily="2" charset="2"/>
              <a:buChar char="§"/>
            </a:pPr>
            <a:r>
              <a:rPr lang="sr-Latn-RS" sz="9600" dirty="0"/>
              <a:t>bez homogene programske šeme, vodi se isključivo velikom gledanošću</a:t>
            </a:r>
          </a:p>
          <a:p>
            <a:pPr>
              <a:buClrTx/>
              <a:buFont typeface="Wingdings" pitchFamily="2" charset="2"/>
              <a:buChar char="§"/>
            </a:pPr>
            <a:endParaRPr lang="sr-Latn-RS" sz="8000" dirty="0"/>
          </a:p>
          <a:p>
            <a:pPr>
              <a:buClrTx/>
              <a:buFont typeface="Wingdings" pitchFamily="2" charset="2"/>
              <a:buChar char="§"/>
            </a:pPr>
            <a:r>
              <a:rPr lang="sr-Latn-RS" sz="9600" dirty="0"/>
              <a:t>preuzimanje gledalaca od javnog servisa povećanjem minutaže određenih sadržaja – specijalizovani žanrovski kanali</a:t>
            </a:r>
          </a:p>
        </p:txBody>
      </p:sp>
    </p:spTree>
    <p:extLst>
      <p:ext uri="{BB962C8B-B14F-4D97-AF65-F5344CB8AC3E}">
        <p14:creationId xmlns:p14="http://schemas.microsoft.com/office/powerpoint/2010/main" val="744093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14300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KOMERCIJALNA TV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24000"/>
            <a:ext cx="11887200" cy="5257800"/>
          </a:xfrm>
        </p:spPr>
        <p:txBody>
          <a:bodyPr>
            <a:normAutofit/>
          </a:bodyPr>
          <a:lstStyle/>
          <a:p>
            <a:pPr>
              <a:buClrTx/>
              <a:buFont typeface="Wingdings" pitchFamily="2" charset="2"/>
              <a:buChar char="§"/>
            </a:pPr>
            <a:r>
              <a:rPr lang="sr-Latn-RS" sz="2400" dirty="0"/>
              <a:t>inicijatori tehničko-tehnoloških platformi što čini razvoj TV</a:t>
            </a:r>
          </a:p>
          <a:p>
            <a:pPr>
              <a:buClrTx/>
              <a:buFont typeface="Wingdings" pitchFamily="2" charset="2"/>
              <a:buChar char="§"/>
            </a:pPr>
            <a:endParaRPr lang="sr-Latn-RS" sz="2000" dirty="0"/>
          </a:p>
          <a:p>
            <a:pPr>
              <a:buClrTx/>
              <a:buFont typeface="Wingdings" pitchFamily="2" charset="2"/>
              <a:buChar char="§"/>
            </a:pPr>
            <a:r>
              <a:rPr lang="sr-Latn-RS" sz="2400" dirty="0"/>
              <a:t>promena u konzumiranju TV sadržaja</a:t>
            </a:r>
          </a:p>
          <a:p>
            <a:pPr>
              <a:buClrTx/>
              <a:buFont typeface="Wingdings" pitchFamily="2" charset="2"/>
              <a:buChar char="§"/>
            </a:pPr>
            <a:endParaRPr lang="sr-Latn-RS" sz="2000" dirty="0"/>
          </a:p>
          <a:p>
            <a:pPr>
              <a:buClrTx/>
              <a:buFont typeface="Wingdings" pitchFamily="2" charset="2"/>
              <a:buChar char="§"/>
            </a:pPr>
            <a:r>
              <a:rPr lang="sr-Latn-RS" sz="2400" dirty="0"/>
              <a:t>2/3 gledalaca prati komercijalne TV</a:t>
            </a:r>
          </a:p>
          <a:p>
            <a:pPr>
              <a:buClrTx/>
              <a:buFont typeface="Wingdings" pitchFamily="2" charset="2"/>
              <a:buChar char="§"/>
            </a:pPr>
            <a:endParaRPr lang="sr-Latn-RS" sz="2000" dirty="0"/>
          </a:p>
          <a:p>
            <a:pPr>
              <a:buClrTx/>
              <a:buFont typeface="Wingdings" pitchFamily="2" charset="2"/>
              <a:buChar char="§"/>
            </a:pPr>
            <a:r>
              <a:rPr lang="sr-Latn-RS" sz="2400" dirty="0"/>
              <a:t>Javni servisi se bore za gledanost</a:t>
            </a:r>
          </a:p>
          <a:p>
            <a:endParaRPr lang="sr-Latn-RS" sz="2000" dirty="0"/>
          </a:p>
          <a:p>
            <a:pPr marL="118872" indent="0">
              <a:buNone/>
            </a:pPr>
            <a:endParaRPr lang="sr-Latn-RS" sz="2000" dirty="0"/>
          </a:p>
          <a:p>
            <a:pPr>
              <a:buClrTx/>
              <a:buFont typeface="Wingdings" pitchFamily="2" charset="2"/>
              <a:buChar char="Ø"/>
            </a:pPr>
            <a:r>
              <a:rPr lang="sr-Latn-RS" sz="2400" b="1" dirty="0"/>
              <a:t>Tendencija komercijalizacije TV</a:t>
            </a:r>
            <a:endParaRPr lang="en-US" sz="2400" b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A56F8F5-A380-04D8-FC26-546A89F88A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53392" y="2362200"/>
            <a:ext cx="5829008" cy="3272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8056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996</TotalTime>
  <Words>410</Words>
  <Application>Microsoft Office PowerPoint</Application>
  <PresentationFormat>Widescreen</PresentationFormat>
  <Paragraphs>71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Corbel</vt:lpstr>
      <vt:lpstr>Wingdings</vt:lpstr>
      <vt:lpstr>Wingdings 2</vt:lpstr>
      <vt:lpstr>Wingdings 3</vt:lpstr>
      <vt:lpstr>Module</vt:lpstr>
      <vt:lpstr>Javni servis  Komercijalna TV</vt:lpstr>
      <vt:lpstr>JAVNI SERVIS</vt:lpstr>
      <vt:lpstr>JAVNI SERVIS</vt:lpstr>
      <vt:lpstr>JAVNI SERVIS</vt:lpstr>
      <vt:lpstr>Uglovi posmatranja</vt:lpstr>
      <vt:lpstr>KOMERCIJALNA TV</vt:lpstr>
      <vt:lpstr>KOMERCIJALNA TV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VESTI</dc:title>
  <dc:creator>Pixi</dc:creator>
  <cp:lastModifiedBy>Predrag Kajganić</cp:lastModifiedBy>
  <cp:revision>343</cp:revision>
  <dcterms:created xsi:type="dcterms:W3CDTF">2006-08-16T00:00:00Z</dcterms:created>
  <dcterms:modified xsi:type="dcterms:W3CDTF">2024-08-03T12:01:18Z</dcterms:modified>
</cp:coreProperties>
</file>