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4"/>
  </p:notesMasterIdLst>
  <p:sldIdLst>
    <p:sldId id="256" r:id="rId2"/>
    <p:sldId id="257" r:id="rId3"/>
    <p:sldId id="262" r:id="rId4"/>
    <p:sldId id="258" r:id="rId5"/>
    <p:sldId id="259" r:id="rId6"/>
    <p:sldId id="263" r:id="rId7"/>
    <p:sldId id="264" r:id="rId8"/>
    <p:sldId id="260" r:id="rId9"/>
    <p:sldId id="265" r:id="rId10"/>
    <p:sldId id="268" r:id="rId11"/>
    <p:sldId id="269" r:id="rId12"/>
    <p:sldId id="266" r:id="rId13"/>
    <p:sldId id="271" r:id="rId14"/>
    <p:sldId id="267" r:id="rId15"/>
    <p:sldId id="272" r:id="rId16"/>
    <p:sldId id="275" r:id="rId17"/>
    <p:sldId id="273" r:id="rId18"/>
    <p:sldId id="276" r:id="rId19"/>
    <p:sldId id="277" r:id="rId20"/>
    <p:sldId id="278" r:id="rId21"/>
    <p:sldId id="279" r:id="rId22"/>
    <p:sldId id="28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124" y="5562600"/>
            <a:ext cx="1159277" cy="508158"/>
          </a:xfrm>
        </p:spPr>
        <p:txBody>
          <a:bodyPr>
            <a:normAutofit/>
          </a:bodyPr>
          <a:lstStyle/>
          <a:p>
            <a:r>
              <a:rPr lang="sr-Latn-RS" sz="2800" dirty="0">
                <a:solidFill>
                  <a:schemeClr val="tx1"/>
                </a:solidFill>
              </a:rPr>
              <a:t>VESTI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1401" y="5867400"/>
            <a:ext cx="4852387" cy="533400"/>
          </a:xfrm>
        </p:spPr>
        <p:txBody>
          <a:bodyPr>
            <a:normAutofit/>
          </a:bodyPr>
          <a:lstStyle/>
          <a:p>
            <a:r>
              <a:rPr lang="sr-Latn-RS" sz="2400" b="1" dirty="0">
                <a:solidFill>
                  <a:schemeClr val="tx1"/>
                </a:solidFill>
              </a:rPr>
              <a:t>Važni i zanimljivi nedavni događaji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534" y="152400"/>
            <a:ext cx="8398932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2039600" cy="5181599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sz="2400" b="1" i="1" u="sng" dirty="0">
                <a:solidFill>
                  <a:srgbClr val="C00000"/>
                </a:solidFill>
              </a:rPr>
              <a:t>NEGATIVITET</a:t>
            </a:r>
            <a:endParaRPr lang="en-US" sz="2400" b="1" dirty="0">
              <a:solidFill>
                <a:srgbClr val="C00000"/>
              </a:solidFill>
            </a:endParaRPr>
          </a:p>
          <a:p>
            <a:pPr marL="730250" indent="-285750"/>
            <a:endParaRPr lang="hr-HR" sz="1200" dirty="0"/>
          </a:p>
          <a:p>
            <a:pPr marL="1022858" lvl="1" indent="-285750">
              <a:buClrTx/>
              <a:buFont typeface="Wingdings" pitchFamily="2" charset="2"/>
              <a:buChar char="§"/>
            </a:pPr>
            <a:r>
              <a:rPr lang="sr-Latn-CS" sz="2400" dirty="0"/>
              <a:t>vest o štrajku i zahtevu štrajkača, uz komentar da u trenutno teškoj ekonomskoj situaciji ti zahtevi nisu realni</a:t>
            </a:r>
          </a:p>
          <a:p>
            <a:pPr marL="737108" lvl="1" indent="0">
              <a:buClrTx/>
              <a:buNone/>
            </a:pPr>
            <a:r>
              <a:rPr lang="sr-Latn-CS" sz="1800" dirty="0"/>
              <a:t> </a:t>
            </a:r>
          </a:p>
          <a:p>
            <a:pPr marL="1022858" lvl="1" indent="-285750">
              <a:buClrTx/>
              <a:buFont typeface="Wingdings" pitchFamily="2" charset="2"/>
              <a:buChar char="§"/>
            </a:pPr>
            <a:r>
              <a:rPr lang="sr-Latn-CS" sz="2400" dirty="0"/>
              <a:t>gledalac nema detaljan uvid u razloge  štrajka, a pogotovo nema pregled poslovanja kompanije u kojoj je nastupio štrajk</a:t>
            </a:r>
          </a:p>
          <a:p>
            <a:pPr marL="1022858" lvl="1" indent="-285750">
              <a:buClrTx/>
              <a:buFont typeface="Wingdings" pitchFamily="2" charset="2"/>
              <a:buChar char="§"/>
            </a:pPr>
            <a:endParaRPr lang="sr-Latn-CS" sz="1200" dirty="0"/>
          </a:p>
          <a:p>
            <a:pPr marL="1022858" lvl="1" indent="-285750">
              <a:buClrTx/>
              <a:buFont typeface="Wingdings" pitchFamily="2" charset="2"/>
              <a:buChar char="§"/>
            </a:pPr>
            <a:r>
              <a:rPr lang="sr-Latn-CS" sz="2400" dirty="0"/>
              <a:t>TV vesti retko objavljuju uspešno poslovanje kompanija, sem kad su za uspeh zaslužni aktuelni političari</a:t>
            </a:r>
          </a:p>
          <a:p>
            <a:pPr marL="737108" lvl="1" indent="0">
              <a:buClrTx/>
              <a:buNone/>
            </a:pPr>
            <a:endParaRPr lang="sr-Latn-CS" sz="1200" dirty="0"/>
          </a:p>
          <a:p>
            <a:pPr marL="1022858" lvl="1" indent="-285750">
              <a:buClrTx/>
              <a:buFont typeface="Wingdings" pitchFamily="2" charset="2"/>
              <a:buChar char="§"/>
            </a:pPr>
            <a:r>
              <a:rPr lang="sr-Latn-CS" sz="2400" dirty="0"/>
              <a:t>gledalac dobija negativnu sliku o toj kompaniji i njenim radnicima, kao i mišljenje da štrajkači neradom i protestima žele da obezbede zaradu</a:t>
            </a:r>
            <a:endParaRPr lang="en-US" sz="2400" dirty="0"/>
          </a:p>
          <a:p>
            <a:pPr marL="1022858" lvl="1" indent="-285750"/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44733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2039600" cy="5181599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sz="2400" b="1" i="1" u="sng" dirty="0">
                <a:solidFill>
                  <a:srgbClr val="C00000"/>
                </a:solidFill>
              </a:rPr>
              <a:t>NEGATIVITET</a:t>
            </a:r>
            <a:endParaRPr lang="en-US" sz="2400" b="1" dirty="0">
              <a:solidFill>
                <a:srgbClr val="C00000"/>
              </a:solidFill>
            </a:endParaRPr>
          </a:p>
          <a:p>
            <a:pPr marL="730250" indent="-285750"/>
            <a:endParaRPr lang="hr-HR" sz="14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hr-HR" sz="2400" dirty="0"/>
              <a:t>nedostaje procenat „dobrih vesti”</a:t>
            </a:r>
          </a:p>
          <a:p>
            <a:pPr marL="730250" indent="-285750">
              <a:buClrTx/>
              <a:buFont typeface="Wingdings" pitchFamily="2" charset="2"/>
              <a:buChar char="§"/>
            </a:pPr>
            <a:endParaRPr lang="hr-HR" sz="14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pored „loših“ vesti uvedene su  „lake“ vesti – potrošačke zanimljivosti, priče iz šou biznisa, neobične ljudske priče ...</a:t>
            </a:r>
          </a:p>
          <a:p>
            <a:pPr marL="444500" indent="0">
              <a:buNone/>
            </a:pPr>
            <a:endParaRPr lang="sr-Latn-CS" sz="1000" dirty="0"/>
          </a:p>
          <a:p>
            <a:pPr marL="1022858" lvl="1" indent="-285750">
              <a:buClrTx/>
              <a:buFont typeface="Arial" pitchFamily="34" charset="0"/>
              <a:buChar char="•"/>
            </a:pPr>
            <a:r>
              <a:rPr lang="sr-Latn-CS" sz="2000" dirty="0"/>
              <a:t>Ističe se akcija prikupljanja pomoći deci bez roditelja, ali se uopšte ne navodi razlog zašto i kako su ta deca postala siročići</a:t>
            </a:r>
            <a:endParaRPr lang="hr-HR" sz="2000" dirty="0"/>
          </a:p>
          <a:p>
            <a:pPr marL="730250" indent="-285750"/>
            <a:endParaRPr lang="hr-HR" sz="1800" dirty="0"/>
          </a:p>
          <a:p>
            <a:pPr marL="737108" lvl="1" indent="0">
              <a:buNone/>
            </a:pPr>
            <a:endParaRPr lang="sr-Latn-CS" sz="1100" dirty="0"/>
          </a:p>
          <a:p>
            <a:pPr marL="730250" lvl="1" indent="-28575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CS" sz="2400" dirty="0"/>
              <a:t>tendencija -  javno mnjenje ne bi trebalo da postavlja sistem vrednosti vesti, vesti bi trebalo da se vrednuju prema tome da li su ispravne, zanimljive i značajne</a:t>
            </a:r>
          </a:p>
          <a:p>
            <a:pPr marL="444500" lvl="1" indent="0">
              <a:spcBef>
                <a:spcPts val="0"/>
              </a:spcBef>
              <a:buClrTx/>
              <a:buSzPct val="80000"/>
              <a:buNone/>
            </a:pPr>
            <a:endParaRPr lang="sr-Latn-CS" sz="1400" dirty="0"/>
          </a:p>
          <a:p>
            <a:pPr marL="730250" lvl="1" indent="-28575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CS" sz="2400" dirty="0"/>
              <a:t>sve više je vesti koje slede samo komercijalni obrazac - </a:t>
            </a:r>
            <a:r>
              <a:rPr lang="sr-Latn-CS" sz="2400" b="1" u="sng" dirty="0"/>
              <a:t>infozabava </a:t>
            </a:r>
            <a:endParaRPr lang="en-US" sz="2400" b="1" u="sng" dirty="0"/>
          </a:p>
          <a:p>
            <a:pPr marL="730250" indent="-285750"/>
            <a:endParaRPr lang="hr-HR" sz="1800" dirty="0"/>
          </a:p>
          <a:p>
            <a:pPr marL="737108" lvl="1" indent="0">
              <a:buNone/>
            </a:pPr>
            <a:endParaRPr lang="sr-Latn-CS" sz="1400" dirty="0"/>
          </a:p>
          <a:p>
            <a:pPr marL="737108" lvl="1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14191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4394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1963400" cy="5181599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i="1" u="sng" dirty="0">
                <a:solidFill>
                  <a:srgbClr val="C00000"/>
                </a:solidFill>
              </a:rPr>
              <a:t>LOKALNOST</a:t>
            </a:r>
          </a:p>
          <a:p>
            <a:pPr marL="117475" lvl="1" indent="32702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/>
          </a:p>
          <a:p>
            <a:pPr marL="7302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be</a:t>
            </a:r>
            <a:r>
              <a:rPr lang="sr-Latn-CS" sz="2400" dirty="0"/>
              <a:t>z obzira na zonu servisa – nacionalna, regionalna ili lokalna, TV izveštavaju o vestima sa tog područja, uz događaje iz drugih područja ukoliko tangiraju domaću javnost, uz obavezno izveštavanje o velikim katastrofama i zanimljivostima širom sveta</a:t>
            </a:r>
          </a:p>
          <a:p>
            <a:pPr marL="7302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CS" sz="1800" dirty="0"/>
          </a:p>
          <a:p>
            <a:pPr marL="7302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globalne TV mreže tzv. zapadnog sveta više tretiraju svoj prostor i više izveštavaju o vestima o svojoj sredini u odnosu na ostatak sveta</a:t>
            </a:r>
          </a:p>
          <a:p>
            <a:pPr marL="7302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CS" sz="1800" dirty="0"/>
          </a:p>
          <a:p>
            <a:pPr marL="7302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katastrofe sa manjim brojem žrtava u zapadnom svetu imaju prioritet u odnosu na katastrofe sa većim brojem žrtava u ostatku sveta</a:t>
            </a:r>
          </a:p>
          <a:p>
            <a:pPr marL="4445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CS" sz="1800" dirty="0"/>
          </a:p>
          <a:p>
            <a:pPr marL="403225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24694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4394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11887200" cy="5181599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i="1" u="sng" dirty="0">
                <a:solidFill>
                  <a:srgbClr val="C00000"/>
                </a:solidFill>
              </a:rPr>
              <a:t>LOKALNOST</a:t>
            </a:r>
          </a:p>
          <a:p>
            <a:pPr marL="117475" lvl="1" indent="32702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/>
          </a:p>
          <a:p>
            <a:pPr marL="730250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međunarodni protok informacija na „globalnim“ TV mrežama je ustvari jednosmeran – iz zapadnog ka ostatku sveta</a:t>
            </a:r>
          </a:p>
          <a:p>
            <a:pPr marL="688975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688975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globalna lokalnost – vesti Zapadnog sveta dominiraju ostatkom sveta</a:t>
            </a:r>
          </a:p>
          <a:p>
            <a:pPr marL="688975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CS" sz="1800" dirty="0"/>
          </a:p>
          <a:p>
            <a:pPr marL="7302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zbog „globalne“ lokalnosti, osnovane su globalne TV mreže u Rusiji (</a:t>
            </a:r>
            <a:r>
              <a:rPr lang="sr-Latn-CS" sz="2400" i="1" dirty="0"/>
              <a:t>Russia today</a:t>
            </a:r>
            <a:r>
              <a:rPr lang="sr-Latn-CS" sz="2400" dirty="0"/>
              <a:t>) i na bliskom istoku (</a:t>
            </a:r>
            <a:r>
              <a:rPr lang="sr-Latn-CS" sz="2400" i="1" dirty="0"/>
              <a:t>Al Jazeera</a:t>
            </a:r>
            <a:r>
              <a:rPr lang="sr-Latn-CS" sz="2400" dirty="0"/>
              <a:t>) sa ciljem da se čuje i „druga“ strana</a:t>
            </a:r>
          </a:p>
          <a:p>
            <a:pPr marL="403225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/>
          </a:p>
          <a:p>
            <a:pPr marL="403225" lvl="1" indent="227013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pic>
        <p:nvPicPr>
          <p:cNvPr id="4" name="Picture 3" descr="C:\Users\Pixi\Desktop\PKPixi\NOVI SHOP BOOK\SHOPMYBOOK  STARI\ORIGINAL OPREMA\fotke TV PRODUKCIJA 1 2\3. FOTKE tv zanrovi\34. skynews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4648200"/>
            <a:ext cx="2443163" cy="1981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017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1"/>
            <a:ext cx="12039600" cy="5257800"/>
          </a:xfrm>
        </p:spPr>
        <p:txBody>
          <a:bodyPr>
            <a:normAutofit lnSpcReduction="10000"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i="1" u="sng" dirty="0">
                <a:solidFill>
                  <a:srgbClr val="C00000"/>
                </a:solidFill>
              </a:rPr>
              <a:t>TAJMING</a:t>
            </a:r>
          </a:p>
          <a:p>
            <a:pPr marL="117475" lvl="1" indent="32702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dirty="0"/>
          </a:p>
          <a:p>
            <a:pPr marL="641350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pravo vreme saopštavanja</a:t>
            </a:r>
          </a:p>
          <a:p>
            <a:pPr marL="527050" lvl="1" indent="-1714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/>
          </a:p>
          <a:p>
            <a:pPr marL="641350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TV emituje vest istog trenutka kad se dešava događaj (direktan prenos)</a:t>
            </a:r>
          </a:p>
          <a:p>
            <a:pPr marL="541338" lvl="1" indent="-1857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CS" sz="1100" dirty="0"/>
          </a:p>
          <a:p>
            <a:pPr marL="641350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 pruža gledaocu autentičnost (realističnost) </a:t>
            </a:r>
          </a:p>
          <a:p>
            <a:pPr marL="541338" lvl="1" indent="-1857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CS" sz="1100" dirty="0"/>
          </a:p>
          <a:p>
            <a:pPr marL="641350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 blagovremenost (trenutnost)</a:t>
            </a:r>
          </a:p>
          <a:p>
            <a:pPr marL="541338" lvl="1" indent="-1857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CS" sz="1100" dirty="0"/>
          </a:p>
          <a:p>
            <a:pPr marL="641350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kada se izveštava sa ratnih područja – gledalac na trenutak „oseti“ opasnost rata 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CS" sz="1100" dirty="0"/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CS" sz="2000" dirty="0"/>
              <a:t>kakvo je saznanje o trenutnoj situaciji na terenu – dobijamo blagovremenost bez razumevanja i dramu bez informacija</a:t>
            </a: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CS" sz="11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TV često koristi izveštavanje „uživo“ samo radi efekta</a:t>
            </a:r>
          </a:p>
          <a:p>
            <a:pPr marL="118872" lvl="1" indent="0">
              <a:spcBef>
                <a:spcPts val="0"/>
              </a:spcBef>
              <a:buClrTx/>
              <a:buSzPct val="80000"/>
              <a:buNone/>
            </a:pPr>
            <a:endParaRPr lang="sr-Latn-CS" sz="1100" i="1" u="sng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Vlada i političke partije vešto koriste tajming - kad će se neka informacija plasirati preko medija, koliko će biti prisutna, kada će prestati izveštavanje o nekoj temi ... </a:t>
            </a:r>
            <a:endParaRPr lang="sr-Latn-RS" sz="24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07872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2039600" cy="5181599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i="1" u="sng" dirty="0">
                <a:solidFill>
                  <a:srgbClr val="C00000"/>
                </a:solidFill>
              </a:rPr>
              <a:t>SLIKE</a:t>
            </a:r>
            <a:endParaRPr lang="en-US" sz="2400" b="1" dirty="0">
              <a:solidFill>
                <a:srgbClr val="C00000"/>
              </a:solidFill>
            </a:endParaRPr>
          </a:p>
          <a:p>
            <a:pPr marL="641350" indent="-285750">
              <a:buFont typeface="Wingdings" pitchFamily="2" charset="2"/>
              <a:buChar char="§"/>
            </a:pPr>
            <a:endParaRPr lang="hr-HR" sz="1200" dirty="0"/>
          </a:p>
          <a:p>
            <a:pPr marL="641350" indent="-285750">
              <a:buClrTx/>
              <a:buFont typeface="Wingdings" pitchFamily="2" charset="2"/>
              <a:buChar char="§"/>
            </a:pPr>
            <a:r>
              <a:rPr lang="hr-HR" sz="2400" dirty="0"/>
              <a:t>važnost slike izaziva odsustvo priče, ista slika može da ima više značenja...</a:t>
            </a:r>
          </a:p>
          <a:p>
            <a:pPr marL="641350" indent="-285750">
              <a:buClrTx/>
              <a:buFont typeface="Wingdings" pitchFamily="2" charset="2"/>
              <a:buChar char="§"/>
            </a:pPr>
            <a:endParaRPr lang="hr-HR" sz="1200" dirty="0"/>
          </a:p>
          <a:p>
            <a:pPr marL="641350" indent="-285750">
              <a:buClrTx/>
              <a:buFont typeface="Wingdings" pitchFamily="2" charset="2"/>
              <a:buChar char="§"/>
            </a:pPr>
            <a:r>
              <a:rPr lang="sr-Latn-CS" sz="2400" dirty="0"/>
              <a:t>„sugestivnost“ slike dovela je do činjenice da se TV oslanja na dramatične vizuelne događaje</a:t>
            </a:r>
          </a:p>
          <a:p>
            <a:pPr marL="641350" indent="-285750">
              <a:buClrTx/>
              <a:buFont typeface="Wingdings" pitchFamily="2" charset="2"/>
              <a:buChar char="§"/>
            </a:pPr>
            <a:endParaRPr lang="sr-Latn-CS" sz="1200" dirty="0"/>
          </a:p>
          <a:p>
            <a:pPr marL="641350" indent="-285750">
              <a:buClrTx/>
              <a:buFont typeface="Wingdings" pitchFamily="2" charset="2"/>
              <a:buChar char="§"/>
            </a:pPr>
            <a:r>
              <a:rPr lang="sr-Latn-CS" sz="2400" dirty="0"/>
              <a:t>ističu se događaji koje je moguće dramaturški, vizuelno predstaviti - prirodne katastrofe, saobraćajne nezgode, rušilačke demonstracije, ratni sukobi</a:t>
            </a:r>
          </a:p>
          <a:p>
            <a:pPr marL="641350" indent="-285750">
              <a:buClrTx/>
              <a:buFont typeface="Wingdings" pitchFamily="2" charset="2"/>
              <a:buChar char="§"/>
            </a:pPr>
            <a:endParaRPr lang="sr-Latn-CS" sz="1200" dirty="0"/>
          </a:p>
          <a:p>
            <a:pPr marL="641350" indent="-285750">
              <a:buClrTx/>
              <a:buFont typeface="Wingdings" pitchFamily="2" charset="2"/>
              <a:buChar char="§"/>
            </a:pPr>
            <a:r>
              <a:rPr lang="sr-Latn-CS" sz="2400" dirty="0"/>
              <a:t>događaji kojima nedostaje vizuelna snaga – nezaposlenost, bolest, politički pritisci, takođe su dalekosežni događaji, često i sami uzroci „vizuelnih“ događaja, nisu tretirani na adekvatan način</a:t>
            </a:r>
          </a:p>
          <a:p>
            <a:pPr marL="355600" indent="0">
              <a:buClrTx/>
              <a:buNone/>
            </a:pPr>
            <a:endParaRPr lang="sr-Latn-CS" sz="1200" dirty="0"/>
          </a:p>
          <a:p>
            <a:pPr marL="641350" indent="-285750">
              <a:buClrTx/>
              <a:buFont typeface="Wingdings" pitchFamily="2" charset="2"/>
              <a:buChar char="§"/>
            </a:pPr>
            <a:r>
              <a:rPr lang="sr-Latn-CS" sz="2400" dirty="0"/>
              <a:t>većina „vizuelnih“ vesti nisu same po sebi vest, ali je TV ekipa bila prisutna tom događaju</a:t>
            </a:r>
          </a:p>
          <a:p>
            <a:pPr marL="355600" indent="0">
              <a:buNone/>
            </a:pPr>
            <a:endParaRPr lang="en-US" sz="1800" dirty="0"/>
          </a:p>
          <a:p>
            <a:pPr marL="641350" indent="-285750">
              <a:buFont typeface="Wingdings" pitchFamily="2" charset="2"/>
              <a:buChar char="§"/>
            </a:pPr>
            <a:endParaRPr lang="sr-Latn-CS" sz="1800" dirty="0"/>
          </a:p>
          <a:p>
            <a:pPr marL="641350" indent="-285750">
              <a:buFont typeface="Wingdings" pitchFamily="2" charset="2"/>
              <a:buChar char="§"/>
            </a:pPr>
            <a:endParaRPr lang="en-US" sz="1800" dirty="0"/>
          </a:p>
          <a:p>
            <a:pPr marL="118872" indent="0">
              <a:buNone/>
            </a:pPr>
            <a:endParaRPr lang="en-US" sz="15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40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2039600" cy="5181599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i="1" u="sng" dirty="0">
                <a:solidFill>
                  <a:srgbClr val="C00000"/>
                </a:solidFill>
              </a:rPr>
              <a:t>SLIKE</a:t>
            </a:r>
            <a:endParaRPr lang="en-US" sz="2400" b="1" dirty="0">
              <a:solidFill>
                <a:srgbClr val="C00000"/>
              </a:solidFill>
            </a:endParaRPr>
          </a:p>
          <a:p>
            <a:pPr marL="641350" indent="-285750">
              <a:buFont typeface="Wingdings" pitchFamily="2" charset="2"/>
              <a:buChar char="§"/>
            </a:pPr>
            <a:endParaRPr lang="hr-HR" sz="1100" dirty="0"/>
          </a:p>
          <a:p>
            <a:pPr marL="641350" indent="-285750">
              <a:buClrTx/>
              <a:buFont typeface="Wingdings" pitchFamily="2" charset="2"/>
              <a:buChar char="§"/>
            </a:pPr>
            <a:r>
              <a:rPr lang="sr-Latn-CS" sz="2400" dirty="0"/>
              <a:t>neke „vizuelne“ vesti nemaju  stvarne veze sa objavljenom vesti, pošto se koristi „arhivski“ snimak da bi se neka vest ilustrovala</a:t>
            </a:r>
          </a:p>
          <a:p>
            <a:pPr marL="641350" indent="-285750">
              <a:buClrTx/>
              <a:buFont typeface="Wingdings" pitchFamily="2" charset="2"/>
              <a:buChar char="§"/>
            </a:pPr>
            <a:endParaRPr lang="sr-Latn-CS" sz="1800" dirty="0"/>
          </a:p>
          <a:p>
            <a:pPr marL="641350" indent="-285750">
              <a:buClrTx/>
              <a:buFont typeface="Wingdings" pitchFamily="2" charset="2"/>
              <a:buChar char="§"/>
            </a:pPr>
            <a:r>
              <a:rPr lang="sr-Latn-CS" sz="2400" dirty="0"/>
              <a:t>slika se koristi uz „odgovarajući“ naručeni komentar kako bi se plasiralo svoje viđenje nekog događaja</a:t>
            </a:r>
          </a:p>
          <a:p>
            <a:pPr marL="355600" indent="0">
              <a:buClrTx/>
              <a:buNone/>
            </a:pPr>
            <a:endParaRPr lang="sr-Latn-CS" sz="1800" dirty="0"/>
          </a:p>
          <a:p>
            <a:pPr marL="641350" indent="-285750">
              <a:buClrTx/>
              <a:buFont typeface="Wingdings" pitchFamily="2" charset="2"/>
              <a:buChar char="§"/>
            </a:pPr>
            <a:r>
              <a:rPr lang="sr-Latn-CS" sz="2400" dirty="0"/>
              <a:t>TV vesti su podložne manipulaciji </a:t>
            </a:r>
            <a:endParaRPr lang="en-US" sz="2400" dirty="0"/>
          </a:p>
          <a:p>
            <a:pPr marL="355600" indent="0">
              <a:buNone/>
            </a:pPr>
            <a:endParaRPr lang="en-US" sz="1800" dirty="0"/>
          </a:p>
          <a:p>
            <a:pPr marL="641350" indent="-285750">
              <a:buFont typeface="Wingdings" pitchFamily="2" charset="2"/>
              <a:buChar char="§"/>
            </a:pPr>
            <a:endParaRPr lang="sr-Latn-CS" sz="1800" dirty="0"/>
          </a:p>
          <a:p>
            <a:pPr marL="641350" indent="-285750">
              <a:buFont typeface="Wingdings" pitchFamily="2" charset="2"/>
              <a:buChar char="§"/>
            </a:pPr>
            <a:endParaRPr lang="en-US" sz="1800" dirty="0"/>
          </a:p>
          <a:p>
            <a:pPr marL="118872" indent="0">
              <a:buNone/>
            </a:pPr>
            <a:endParaRPr lang="en-US" sz="15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pic>
        <p:nvPicPr>
          <p:cNvPr id="4" name="Picture 3" descr="C:\Users\Pixi\Desktop\PKPixi\NOVI SHOP BOOK\SHOPMYBOOK  STARI\ORIGINAL OPREMA\fotke TV PRODUKCIJA 1 2\3. FOTKE tv zanrovi\36. large_Explosio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3812381"/>
            <a:ext cx="3733800" cy="289083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4394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52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11887200" cy="5181599"/>
          </a:xfrm>
        </p:spPr>
        <p:txBody>
          <a:bodyPr>
            <a:normAutofit lnSpcReduction="10000"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i="1" u="sng" dirty="0">
                <a:solidFill>
                  <a:srgbClr val="C00000"/>
                </a:solidFill>
              </a:rPr>
              <a:t>JEDNOSTAVNOST</a:t>
            </a:r>
            <a:endParaRPr lang="en-US" sz="2400" b="1" dirty="0">
              <a:solidFill>
                <a:srgbClr val="C00000"/>
              </a:solidFill>
            </a:endParaRPr>
          </a:p>
          <a:p>
            <a:pPr marL="444500" indent="0">
              <a:buNone/>
            </a:pPr>
            <a:endParaRPr lang="hr-HR" sz="15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što jednostavnije reportaže usled vremenskog ograničenja i specifičnosti TV</a:t>
            </a:r>
          </a:p>
          <a:p>
            <a:pPr marL="730250" indent="-285750">
              <a:buClrTx/>
              <a:buFont typeface="Wingdings" pitchFamily="2" charset="2"/>
              <a:buChar char="§"/>
            </a:pPr>
            <a:endParaRPr lang="sr-Latn-CS" sz="15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iz hiljadu događaja izabere se njih nekoliko stotina o kojima će se izveštavati, a zatim nekoliko reportaža koje će biti emitovane kao vesti</a:t>
            </a:r>
          </a:p>
          <a:p>
            <a:pPr marL="730250" indent="-285750">
              <a:buClrTx/>
              <a:buFont typeface="Wingdings" pitchFamily="2" charset="2"/>
              <a:buChar char="§"/>
            </a:pPr>
            <a:endParaRPr lang="sr-Latn-CS" sz="14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na televiziji je sve više slike a sve manje istraživačkog novinarstva</a:t>
            </a:r>
            <a:endParaRPr lang="hr-HR" sz="2400" dirty="0"/>
          </a:p>
          <a:p>
            <a:pPr marL="730250" indent="-285750">
              <a:buClrTx/>
              <a:buFont typeface="Wingdings" pitchFamily="2" charset="2"/>
              <a:buChar char="§"/>
            </a:pPr>
            <a:endParaRPr lang="hr-HR" sz="14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hr-HR" sz="2400" dirty="0"/>
              <a:t>TV se pretvara u elektronske novine, lakše je prikazati izbeglice i njihove kolone nego uzrok</a:t>
            </a:r>
          </a:p>
          <a:p>
            <a:pPr marL="730250" indent="-285750">
              <a:buClrTx/>
              <a:buFont typeface="Wingdings" pitchFamily="2" charset="2"/>
              <a:buChar char="§"/>
            </a:pPr>
            <a:endParaRPr lang="hr-HR" sz="14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Televizijske vesti postaju reakcija umesto akcija (istraživanje), one su konvencionalna televizijska forma koja zahteva brzinu i efikasnost</a:t>
            </a:r>
          </a:p>
          <a:p>
            <a:pPr marL="730250" indent="-285750">
              <a:buClrTx/>
              <a:buFont typeface="Wingdings" pitchFamily="2" charset="2"/>
              <a:buChar char="§"/>
            </a:pPr>
            <a:endParaRPr lang="sr-Latn-CS" sz="14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tipovi reportaža i forme u koje će se događaji uobličiti već su unapred određene, mnogo pre nego što će se događaj i desiti</a:t>
            </a:r>
            <a:endParaRPr lang="en-US" sz="2400" dirty="0"/>
          </a:p>
          <a:p>
            <a:pPr marL="118872" indent="0">
              <a:buNone/>
            </a:pPr>
            <a:endParaRPr lang="hr-HR" sz="15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4394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24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11963400" cy="5181599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i="1" u="sng" dirty="0">
                <a:solidFill>
                  <a:srgbClr val="C00000"/>
                </a:solidFill>
              </a:rPr>
              <a:t>JEDNOSTAVNOST</a:t>
            </a:r>
            <a:endParaRPr lang="en-US" sz="2400" b="1" dirty="0">
              <a:solidFill>
                <a:srgbClr val="C00000"/>
              </a:solidFill>
            </a:endParaRPr>
          </a:p>
          <a:p>
            <a:pPr marL="444500" indent="0">
              <a:buNone/>
            </a:pPr>
            <a:endParaRPr lang="hr-HR" sz="1800" dirty="0"/>
          </a:p>
          <a:p>
            <a:pPr lvl="1">
              <a:buClrTx/>
              <a:buFont typeface="Wingdings" pitchFamily="2" charset="2"/>
              <a:buChar char="§"/>
            </a:pPr>
            <a:r>
              <a:rPr lang="sr-Latn-CS" sz="2400" dirty="0"/>
              <a:t>svaki novi događaj ubacuje se u TV kalup i prezentuje auditorijumu</a:t>
            </a:r>
          </a:p>
          <a:p>
            <a:pPr lvl="1">
              <a:buClrTx/>
              <a:buFont typeface="Wingdings" pitchFamily="2" charset="2"/>
              <a:buChar char="§"/>
            </a:pPr>
            <a:endParaRPr lang="sr-Latn-CS" sz="1100" dirty="0"/>
          </a:p>
          <a:p>
            <a:pPr lvl="1">
              <a:buClrTx/>
              <a:buFont typeface="Wingdings" pitchFamily="2" charset="2"/>
              <a:buChar char="§"/>
            </a:pPr>
            <a:r>
              <a:rPr lang="sr-Latn-CS" sz="2400" dirty="0"/>
              <a:t> TV „živi“ od događaja do događaja bez namere da sprečava, već samo da registruje i prenosi kao seriju događaja</a:t>
            </a:r>
          </a:p>
          <a:p>
            <a:pPr lvl="1">
              <a:buClrTx/>
              <a:buFont typeface="Wingdings" pitchFamily="2" charset="2"/>
              <a:buChar char="§"/>
            </a:pPr>
            <a:endParaRPr lang="sr-Latn-CS" sz="1100" dirty="0"/>
          </a:p>
          <a:p>
            <a:pPr lvl="1">
              <a:buClrTx/>
              <a:buFont typeface="Wingdings" pitchFamily="2" charset="2"/>
              <a:buChar char="§"/>
            </a:pPr>
            <a:r>
              <a:rPr lang="sr-Latn-CS" sz="2400" dirty="0"/>
              <a:t> što jednostavnije, to bolje (brže)  </a:t>
            </a:r>
            <a:endParaRPr lang="en-US" sz="2400" dirty="0"/>
          </a:p>
          <a:p>
            <a:pPr marL="730250" indent="-285750">
              <a:buFont typeface="Wingdings" pitchFamily="2" charset="2"/>
              <a:buChar char="§"/>
            </a:pPr>
            <a:endParaRPr lang="sr-Latn-CS" sz="1800" dirty="0"/>
          </a:p>
          <a:p>
            <a:pPr marL="118872" indent="0">
              <a:buNone/>
            </a:pPr>
            <a:endParaRPr lang="hr-HR" sz="15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pic>
        <p:nvPicPr>
          <p:cNvPr id="4" name="Picture 3" descr="C:\Users\Pixi\Desktop\PKPixi\NOVI SHOP BOOK\SHOPMYBOOK  STARI\ORIGINAL OPREMA\fotke TV PRODUKCIJA 1 2\3. FOTKE tv zanrovi\37. tv-news-story1-300x22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3581400"/>
            <a:ext cx="3962400" cy="304495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155448"/>
            <a:ext cx="10515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202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1963400" cy="5181599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i="1" u="sng" dirty="0">
                <a:solidFill>
                  <a:srgbClr val="C00000"/>
                </a:solidFill>
              </a:rPr>
              <a:t>TAČNOST</a:t>
            </a:r>
            <a:endParaRPr lang="en-US" sz="2400" b="1" dirty="0">
              <a:solidFill>
                <a:srgbClr val="C00000"/>
              </a:solidFill>
            </a:endParaRPr>
          </a:p>
          <a:p>
            <a:pPr marL="730250" indent="-285750">
              <a:buFont typeface="Wingdings" pitchFamily="2" charset="2"/>
              <a:buChar char="§"/>
            </a:pPr>
            <a:endParaRPr lang="hr-HR" sz="12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ispravnost činjenica – imena, datuma, citata</a:t>
            </a:r>
          </a:p>
          <a:p>
            <a:pPr marL="730250" indent="-285750">
              <a:buClrTx/>
              <a:buFont typeface="Wingdings" pitchFamily="2" charset="2"/>
              <a:buChar char="§"/>
            </a:pPr>
            <a:endParaRPr lang="sr-Latn-CS" sz="1200" dirty="0"/>
          </a:p>
          <a:p>
            <a:pPr marL="730250" indent="-285750" algn="just">
              <a:buClrTx/>
              <a:buFont typeface="Wingdings" pitchFamily="2" charset="2"/>
              <a:buChar char="§"/>
            </a:pPr>
            <a:r>
              <a:rPr lang="sr-Latn-CS" sz="2400" dirty="0"/>
              <a:t>podrazumeva se da novinari izveštavaju tačno, ali ako se ispostavi da iznete činjenice ipak nisu tačne, novinar se ograđuje i poziva na izvor informacija koji ne mora da otkrije – često vesti počinju frazom „kako nezvanično saznajemo“ ili „ iz pouzdanih izvora bliski ...“</a:t>
            </a:r>
          </a:p>
          <a:p>
            <a:pPr marL="730250" indent="-285750">
              <a:buFont typeface="Wingdings" pitchFamily="2" charset="2"/>
              <a:buChar char="§"/>
            </a:pPr>
            <a:endParaRPr lang="sr-Latn-CS" sz="1800" dirty="0"/>
          </a:p>
          <a:p>
            <a:pPr marL="118872" indent="0">
              <a:buNone/>
            </a:pPr>
            <a:endParaRPr lang="hr-HR" sz="15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500" i="1" u="sng" dirty="0"/>
          </a:p>
          <a:p>
            <a:pPr marL="118872" indent="0">
              <a:buNone/>
            </a:pPr>
            <a:endParaRPr lang="en-US" sz="15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pic>
        <p:nvPicPr>
          <p:cNvPr id="4" name="Picture 3" descr="C:\Users\Pixi\Desktop\PKPixi\NOVI SHOP BOOK\SHOPMYBOOK  STARI\ORIGINAL OPREMA\fotke TV PRODUKCIJA 1 2\3. FOTKE tv zanrovi\32. 1328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4205288"/>
            <a:ext cx="3657600" cy="250031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58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918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TV centri...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5054" y="4867241"/>
            <a:ext cx="3889343" cy="1157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images-eu.ssl-images-amazon.com/images/I/515hrZfxwr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486" y="4267200"/>
            <a:ext cx="2015778" cy="201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data:image/png;base64,iVBORw0KGgoAAAANSUhEUgAAASwAAACoCAMAAABt9SM9AAAAnFBMVEWcCg2dCg7///+XAACWAACaAADq2Ne8dnecBQqeAADkxsfIi4ycAAbmycrt1teTAADu4ODq2tulJCfnz87++vmmLS/QnJ2uRkjiwMHFgoPYr7C7aWrXqqu9cHHNlpf89fahGBunMzW2Xl/37OypOTveubqwTlC4YmPQmpvBfH27bG2vSkuiHiCzVlerP0ChFBfr4+GfMjPMkJDSsbDAd+AsAAAJpElEQVR4nO2dDVfiOhCGmyYjKVSKCAiIIlTwa1Ev+///202TtE3SFK13z91a591zdsGmgTxOJpNJ0g0CFAqFQqFQKBQKhUKhUCgUCoVCoVAoFAqFQqFQKBQKhUKhUCgUCoVCoVAo1P8gQuGURIHgZAHIKoGTlZC/3cY/Jvr81KvXAwQErk8U6D1TweqDEp2hRd/DE7pIgiAZnSzBhHGenSrxzv52G/+Y6MWphp4JWGz4AawguTxVYsS6Y1n/EdZQWNbPg7VaSs2tTmfBWvpKDF3LSneD3s3TrL/uMKxJQoWY0D/zGliyBGWUbXa1ljXfU5aNgKLYy3LdXViEcBEBxEGUDPywxMjIASIeQLLww0pfGIjLwKIo4BF76S6sIN4cDvuYmpZiwWIk3mwPBw6cJH1fN3ynEYkY3Q4Gi60Ivei2w7DobfZiRgPYemFRTo/ZvyvG4eCxrHUEBH7lXfTyOTl0GBZIWOE0hqkfVgCqg95D/MtjWQcTc0bptvuwruAjWHsblrasy4REr2FVXYa1Bg7PJ2FNKIeHqmWJqRH1BfvdhbXub8RgVkyBbFiEDbIS/0RxUoSypWUJT7b3sOooLBESJAmN4mkZ1DsOnlBRQgQP43IyWMAa5SPED4GlFG/KNjvdMC8xvS3i86IbnlFClz8IFmQBPIOYveX90IWVl6A8906FZZ0xQlc/BxYM0vf3Ub8HQTT2w4InUeL9/El4+MC1rJSJyz8HVu5yfovY8rcflp4I7cTLlWNZ4Vsc3/0cWJD7qoDDzUlY4V0RPJShwxH8/bDbsCYRZ9vTsOJiwlNaVsrEnNHKffV/AKwj8GhwEtYjJdHChRUuxRyclbZ1dki6DKt33u/3V3sa8Dzv7k6kn0WJ+WrPeJCcud0wDHvi5zA+nr+no/5xIwbNDsPKAgNKAQSr3Hs5lkWouM4okLJDWvmsRRKRWBQQf4AHEessLJngjCDLQ7EiuLTzWfJ69hcrPbmdVu5PE4h5EHAOlP5adRYWnypd9ZaT0AvrTZd4vfldBPCVBYvz3pgyMWu6H+Q/7CAsvz61uuMuhU3SdG28RVgmrJ+zFMY+hnVyvfkzi6x/u41/TGx3dkI7JqL50yWy3RDLUyXmIqDoiLhaDfSL0WwXDTtRgkqzoaeKQGdYBYR84FE+utwZh4RCoVAo1A8X+U5CWA2EsBoIYTUQwqoRj6Modn7WGlg821dLa7+73HUL9ltXlGeX1OK9205fJYbkTeWnA2XR9HXzRhmYFbUFFo/PhWashhWsxNXLm7yhdHbuUZ8IWrC9zIpOPbRgnl1ZeGjRY3bTDnJUL8tUZrkmw+OYRu2DFclvd6yhRWUi9FjAOvdm8LiAxUG+XFWNVO+OTKtXOMgM80xVDxsrTTjfFDe0DFZ44++JCtaggNUPPZrEWT9UW4pS4JU69Nb5h4pp6X0AY2mN9Nqt9ym/oW2wwr3XpzSABWrL6I1bT7Eh5LxivSqB35c/hwqrcJb/AlsHKxz7aH0KVkikNal0/KWLpNhRoi3IuKK28m6z2mOSkx+eD9PWw0q5zwP7YF3ka4S5VM+Dnqxn6lTD0oql5LXJddZU0qVqh/xwn4jhMeGLUbthhRe04m78sIZiYLekq4KJB4mx+X1tG51277dZ5ZzIe5eJ+qQYWG/SaljCeVSdsxdWTVimLGVtM2dyAFXrqs+W0Wn3fpexVh5rZHwBiC5WbYYVriouuBGsaCNrsVx8rPZU3oyq/ky597ly74/y882KAbYtHQ1nitbApdUIlm7+0KyEyponel/Npgw0c/d+kHUro7R7cOlDWwYr0ltjrl0f3AiWdvEmEiY74JKpwc40HdO96zfV4KKVsMZMR89X9ljWDJZ22QYSvbn0HtRoZ/gzTmVZPTkoDkl9C1igT9ZM7HCrGayqi1e/A9Ex9WGU0p9p9x7psENdTsFLq22w4uhOjViplSBpCEv7oQKJ8Z6NbH+mMO50VZyqaCwd++puHSwxj1UdcWgO/Q1huS5eufd1Nl90OlqkMBaTLO3usq2nVeNqHyyS78eeG262Lii1ZJii7lz3kbaX0ofpD1pSE+OoxM7yhMblfSU4biEsQvWBESPc8sIaba4sGTks28Xro4lqdNQuXjspNUoOwLiz2Om1cj1XG2ER9qi+7aKg9amJ9Mxom3bxKlGj/JIORUEdt1d5F51jMPM5cVn55IkZ0UdLYRGmD3w/5N3jU7BuDViR4eL162t9Wbn4C1Zi3NlBKDsWVQ6tQbmdsLgbbjWGVQYLlUAC1LGLVyhGyRenu9H78mSwmY1sJywx3ddJ8F/weViPZpt1BxMuPk8a563WiefMxVfce34zLR+gYWS6WwqLQB5uqTHOC2u9m5vqWzPncgS0ksbybjmnmsRcR1WeJQxO4+LpLE9tzcGXLdLZYR1u+UMHZ6epM0PKYyszaayqvgoVIzUJmlTT9UIx2+fZwteWZh2MjC/VZwV3SR2ss/qglBhRu5E01lI7xUdMxVTLmmogP01dxLbthUVyv5EtJjaN4CUS5eITtdpjJhL0yd+rX7bhuOL5w4Hy+L7FsAibFU7jK7C0ix+XSePiw1TieSlDhIu6hd3yG+S212ZYJNErfVv4Ciwdnaso4M2qWAUTE+mUnuoMK/tWKiYbsW8Ai1N9Iuc1+Qosqi0ztOeZQtF9ccVx7+4q2ZNZptWwinBrDV+BBeMCibt0W56Lstf5441dUAf/0XeAJdqrjhWOvgKrzCCMKiuueSbGyj1nCRx7sUQNpd/DsoqYSKkprOIxR5WwU0f1zqqGnAodzYU4FdCm38FnSS4PX4dVrEJH1YVIfSS4Z2PM5o27MrqNlYOff4fRUDVrUAsrqTwg2b1X5Xp2VaraGa2d6F1OstOtqJhzDqDnoNffIM7KzWNVAyu9ndm6dmnpZ7NdeaID5eLdbVw6IzE6Xr1BNF3ohHxLV6R9sAjr+2FVVN3BJm/1hp3KG9nuvYCVOfV1cYT60P65Yaki3GoOS24H8Yad0sUPK6PkflKpddH+rIPVhCj9IixC05qsgnTxzxWMwHdOpb3257OcJqhwq9hTyvyHwz35A3pbl1UQIZTr3jPFdGM8MiKcm3nltsAi8UJo8OY1giy7lV0u0r+w9T4B37PFMr7bbWomf/TRPy2MKGxn/dFodLZb3Fmrh62BReTYX8NKXwXnbfX/VqgqprUTZf8aPcn8mXyUNaNgG3p7YH0DIawGQlgNhLAaCGE1EMJqIITVQH8bFgqFQqFQKBQKhUKhUCgUCoVCoVAoFAqFQqFQKBQKhUKhUChUW/UvoGfDkXkE5YgAAAAASUVORK5CYII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8" descr="data:image/png;base64,iVBORw0KGgoAAAANSUhEUgAAASwAAACoCAMAAABt9SM9AAAAnFBMVEWcCg2dCg7///+XAACWAACaAADq2Ne8dnecBQqeAADkxsfIi4ycAAbmycrt1teTAADu4ODq2tulJCfnz87++vmmLS/QnJ2uRkjiwMHFgoPYr7C7aWrXqqu9cHHNlpf89fahGBunMzW2Xl/37OypOTveubqwTlC4YmPQmpvBfH27bG2vSkuiHiCzVlerP0ChFBfr4+GfMjPMkJDSsbDAd+AsAAAJpElEQVR4nO2dDVfiOhCGmyYjKVSKCAiIIlTwa1Ev+///202TtE3SFK13z91a591zdsGmgTxOJpNJ0g0CFAqFQqFQKBQKhUKhUCgUCoVCoVAoFAqFQqFQKBQKhUKhUCgUCoVCoVAo1P8gQuGURIHgZAHIKoGTlZC/3cY/Jvr81KvXAwQErk8U6D1TweqDEp2hRd/DE7pIgiAZnSzBhHGenSrxzv52G/+Y6MWphp4JWGz4AawguTxVYsS6Y1n/EdZQWNbPg7VaSs2tTmfBWvpKDF3LSneD3s3TrL/uMKxJQoWY0D/zGliyBGWUbXa1ljXfU5aNgKLYy3LdXViEcBEBxEGUDPywxMjIASIeQLLww0pfGIjLwKIo4BF76S6sIN4cDvuYmpZiwWIk3mwPBw6cJH1fN3ynEYkY3Q4Gi60Ivei2w7DobfZiRgPYemFRTo/ZvyvG4eCxrHUEBH7lXfTyOTl0GBZIWOE0hqkfVgCqg95D/MtjWQcTc0bptvuwruAjWHsblrasy4REr2FVXYa1Bg7PJ2FNKIeHqmWJqRH1BfvdhbXub8RgVkyBbFiEDbIS/0RxUoSypWUJT7b3sOooLBESJAmN4mkZ1DsOnlBRQgQP43IyWMAa5SPED4GlFG/KNjvdMC8xvS3i86IbnlFClz8IFmQBPIOYveX90IWVl6A8906FZZ0xQlc/BxYM0vf3Ub8HQTT2w4InUeL9/El4+MC1rJSJyz8HVu5yfovY8rcflp4I7cTLlWNZ4Vsc3/0cWJD7qoDDzUlY4V0RPJShwxH8/bDbsCYRZ9vTsOJiwlNaVsrEnNHKffV/AKwj8GhwEtYjJdHChRUuxRyclbZ1dki6DKt33u/3V3sa8Dzv7k6kn0WJ+WrPeJCcud0wDHvi5zA+nr+no/5xIwbNDsPKAgNKAQSr3Hs5lkWouM4okLJDWvmsRRKRWBQQf4AHEessLJngjCDLQ7EiuLTzWfJ69hcrPbmdVu5PE4h5EHAOlP5adRYWnypd9ZaT0AvrTZd4vfldBPCVBYvz3pgyMWu6H+Q/7CAsvz61uuMuhU3SdG28RVgmrJ+zFMY+hnVyvfkzi6x/u41/TGx3dkI7JqL50yWy3RDLUyXmIqDoiLhaDfSL0WwXDTtRgkqzoaeKQGdYBYR84FE+utwZh4RCoVAo1A8X+U5CWA2EsBoIYTUQwqoRj6Modn7WGlg821dLa7+73HUL9ltXlGeX1OK9205fJYbkTeWnA2XR9HXzRhmYFbUFFo/PhWashhWsxNXLm7yhdHbuUZ8IWrC9zIpOPbRgnl1ZeGjRY3bTDnJUL8tUZrkmw+OYRu2DFclvd6yhRWUi9FjAOvdm8LiAxUG+XFWNVO+OTKtXOMgM80xVDxsrTTjfFDe0DFZ44++JCtaggNUPPZrEWT9UW4pS4JU69Nb5h4pp6X0AY2mN9Nqt9ym/oW2wwr3XpzSABWrL6I1bT7Eh5LxivSqB35c/hwqrcJb/AlsHKxz7aH0KVkikNal0/KWLpNhRoi3IuKK28m6z2mOSkx+eD9PWw0q5zwP7YF3ka4S5VM+Dnqxn6lTD0oql5LXJddZU0qVqh/xwn4jhMeGLUbthhRe04m78sIZiYLekq4KJB4mx+X1tG51277dZ5ZzIe5eJ+qQYWG/SaljCeVSdsxdWTVimLGVtM2dyAFXrqs+W0Wn3fpexVh5rZHwBiC5WbYYVriouuBGsaCNrsVx8rPZU3oyq/ky597ly74/y882KAbYtHQ1nitbApdUIlm7+0KyEyponel/Npgw0c/d+kHUro7R7cOlDWwYr0ltjrl0f3AiWdvEmEiY74JKpwc40HdO96zfV4KKVsMZMR89X9ljWDJZ22QYSvbn0HtRoZ/gzTmVZPTkoDkl9C1igT9ZM7HCrGayqi1e/A9Ex9WGU0p9p9x7psENdTsFLq22w4uhOjViplSBpCEv7oQKJ8Z6NbH+mMO50VZyqaCwd++puHSwxj1UdcWgO/Q1huS5eufd1Nl90OlqkMBaTLO3usq2nVeNqHyyS78eeG262Lii1ZJii7lz3kbaX0ofpD1pSE+OoxM7yhMblfSU4biEsQvWBESPc8sIaba4sGTks28Xro4lqdNQuXjspNUoOwLiz2Om1cj1XG2ER9qi+7aKg9amJ9Mxom3bxKlGj/JIORUEdt1d5F51jMPM5cVn55IkZ0UdLYRGmD3w/5N3jU7BuDViR4eL162t9Wbn4C1Zi3NlBKDsWVQ6tQbmdsLgbbjWGVQYLlUAC1LGLVyhGyRenu9H78mSwmY1sJywx3ddJ8F/weViPZpt1BxMuPk8a563WiefMxVfce34zLR+gYWS6WwqLQB5uqTHOC2u9m5vqWzPncgS0ksbybjmnmsRcR1WeJQxO4+LpLE9tzcGXLdLZYR1u+UMHZ6epM0PKYyszaayqvgoVIzUJmlTT9UIx2+fZwteWZh2MjC/VZwV3SR2ss/qglBhRu5E01lI7xUdMxVTLmmogP01dxLbthUVyv5EtJjaN4CUS5eITtdpjJhL0yd+rX7bhuOL5w4Hy+L7FsAibFU7jK7C0ix+XSePiw1TieSlDhIu6hd3yG+S212ZYJNErfVv4Ciwdnaso4M2qWAUTE+mUnuoMK/tWKiYbsW8Ai1N9Iuc1+Qosqi0ztOeZQtF9ccVx7+4q2ZNZptWwinBrDV+BBeMCibt0W56Lstf5441dUAf/0XeAJdqrjhWOvgKrzCCMKiuueSbGyj1nCRx7sUQNpd/DsoqYSKkprOIxR5WwU0f1zqqGnAodzYU4FdCm38FnSS4PX4dVrEJH1YVIfSS4Z2PM5o27MrqNlYOff4fRUDVrUAsrqTwg2b1X5Xp2VaraGa2d6F1OstOtqJhzDqDnoNffIM7KzWNVAyu9ndm6dmnpZ7NdeaID5eLdbVw6IzE6Xr1BNF3ohHxLV6R9sAjr+2FVVN3BJm/1hp3KG9nuvYCVOfV1cYT60P65Yaki3GoOS24H8Yad0sUPK6PkflKpddH+rIPVhCj9IixC05qsgnTxzxWMwHdOpb3257OcJqhwq9hTyvyHwz35A3pbl1UQIZTr3jPFdGM8MiKcm3nltsAi8UJo8OY1giy7lV0u0r+w9T4B37PFMr7bbWomf/TRPy2MKGxn/dFodLZb3Fmrh62BReTYX8NKXwXnbfX/VqgqprUTZf8aPcn8mXyUNaNgG3p7YH0DIawGQlgNhLAaCGE1EMJqIITVQH8bFgqFQqFQKBQKhUKhUCgUCoVCoVAoFAqFQqFQKBQKhUKhUChUW/UvoGfDkXkE5YgAAAAASUVORK5CYII=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0" descr="data:image/png;base64,iVBORw0KGgoAAAANSUhEUgAAASwAAACoCAMAAABt9SM9AAAAnFBMVEWcCg2dCg7///+XAACWAACaAADq2Ne8dnecBQqeAADkxsfIi4ycAAbmycrt1teTAADu4ODq2tulJCfnz87++vmmLS/QnJ2uRkjiwMHFgoPYr7C7aWrXqqu9cHHNlpf89fahGBunMzW2Xl/37OypOTveubqwTlC4YmPQmpvBfH27bG2vSkuiHiCzVlerP0ChFBfr4+GfMjPMkJDSsbDAd+AsAAAJpElEQVR4nO2dDVfiOhCGmyYjKVSKCAiIIlTwa1Ev+///202TtE3SFK13z91a591zdsGmgTxOJpNJ0g0CFAqFQqFQKBQKhUKhUCgUCoVCoVAoFAqFQqFQKBQKhUKhUCgUCoVCoVAo1P8gQuGURIHgZAHIKoGTlZC/3cY/Jvr81KvXAwQErk8U6D1TweqDEp2hRd/DE7pIgiAZnSzBhHGenSrxzv52G/+Y6MWphp4JWGz4AawguTxVYsS6Y1n/EdZQWNbPg7VaSs2tTmfBWvpKDF3LSneD3s3TrL/uMKxJQoWY0D/zGliyBGWUbXa1ljXfU5aNgKLYy3LdXViEcBEBxEGUDPywxMjIASIeQLLww0pfGIjLwKIo4BF76S6sIN4cDvuYmpZiwWIk3mwPBw6cJH1fN3ynEYkY3Q4Gi60Ivei2w7DobfZiRgPYemFRTo/ZvyvG4eCxrHUEBH7lXfTyOTl0GBZIWOE0hqkfVgCqg95D/MtjWQcTc0bptvuwruAjWHsblrasy4REr2FVXYa1Bg7PJ2FNKIeHqmWJqRH1BfvdhbXub8RgVkyBbFiEDbIS/0RxUoSypWUJT7b3sOooLBESJAmN4mkZ1DsOnlBRQgQP43IyWMAa5SPED4GlFG/KNjvdMC8xvS3i86IbnlFClz8IFmQBPIOYveX90IWVl6A8906FZZ0xQlc/BxYM0vf3Ub8HQTT2w4InUeL9/El4+MC1rJSJyz8HVu5yfovY8rcflp4I7cTLlWNZ4Vsc3/0cWJD7qoDDzUlY4V0RPJShwxH8/bDbsCYRZ9vTsOJiwlNaVsrEnNHKffV/AKwj8GhwEtYjJdHChRUuxRyclbZ1dki6DKt33u/3V3sa8Dzv7k6kn0WJ+WrPeJCcud0wDHvi5zA+nr+no/5xIwbNDsPKAgNKAQSr3Hs5lkWouM4okLJDWvmsRRKRWBQQf4AHEessLJngjCDLQ7EiuLTzWfJ69hcrPbmdVu5PE4h5EHAOlP5adRYWnypd9ZaT0AvrTZd4vfldBPCVBYvz3pgyMWu6H+Q/7CAsvz61uuMuhU3SdG28RVgmrJ+zFMY+hnVyvfkzi6x/u41/TGx3dkI7JqL50yWy3RDLUyXmIqDoiLhaDfSL0WwXDTtRgkqzoaeKQGdYBYR84FE+utwZh4RCoVAo1A8X+U5CWA2EsBoIYTUQwqoRj6Modn7WGlg821dLa7+73HUL9ltXlGeX1OK9205fJYbkTeWnA2XR9HXzRhmYFbUFFo/PhWashhWsxNXLm7yhdHbuUZ8IWrC9zIpOPbRgnl1ZeGjRY3bTDnJUL8tUZrkmw+OYRu2DFclvd6yhRWUi9FjAOvdm8LiAxUG+XFWNVO+OTKtXOMgM80xVDxsrTTjfFDe0DFZ44++JCtaggNUPPZrEWT9UW4pS4JU69Nb5h4pp6X0AY2mN9Nqt9ym/oW2wwr3XpzSABWrL6I1bT7Eh5LxivSqB35c/hwqrcJb/AlsHKxz7aH0KVkikNal0/KWLpNhRoi3IuKK28m6z2mOSkx+eD9PWw0q5zwP7YF3ka4S5VM+Dnqxn6lTD0oql5LXJddZU0qVqh/xwn4jhMeGLUbthhRe04m78sIZiYLekq4KJB4mx+X1tG51277dZ5ZzIe5eJ+qQYWG/SaljCeVSdsxdWTVimLGVtM2dyAFXrqs+W0Wn3fpexVh5rZHwBiC5WbYYVriouuBGsaCNrsVx8rPZU3oyq/ky597ly74/y882KAbYtHQ1nitbApdUIlm7+0KyEyponel/Npgw0c/d+kHUro7R7cOlDWwYr0ltjrl0f3AiWdvEmEiY74JKpwc40HdO96zfV4KKVsMZMR89X9ljWDJZ22QYSvbn0HtRoZ/gzTmVZPTkoDkl9C1igT9ZM7HCrGayqi1e/A9Ex9WGU0p9p9x7psENdTsFLq22w4uhOjViplSBpCEv7oQKJ8Z6NbH+mMO50VZyqaCwd++puHSwxj1UdcWgO/Q1huS5eufd1Nl90OlqkMBaTLO3usq2nVeNqHyyS78eeG262Lii1ZJii7lz3kbaX0ofpD1pSE+OoxM7yhMblfSU4biEsQvWBESPc8sIaba4sGTks28Xro4lqdNQuXjspNUoOwLiz2Om1cj1XG2ER9qi+7aKg9amJ9Mxom3bxKlGj/JIORUEdt1d5F51jMPM5cVn55IkZ0UdLYRGmD3w/5N3jU7BuDViR4eL162t9Wbn4C1Zi3NlBKDsWVQ6tQbmdsLgbbjWGVQYLlUAC1LGLVyhGyRenu9H78mSwmY1sJywx3ddJ8F/weViPZpt1BxMuPk8a563WiefMxVfce34zLR+gYWS6WwqLQB5uqTHOC2u9m5vqWzPncgS0ksbybjmnmsRcR1WeJQxO4+LpLE9tzcGXLdLZYR1u+UMHZ6epM0PKYyszaayqvgoVIzUJmlTT9UIx2+fZwteWZh2MjC/VZwV3SR2ss/qglBhRu5E01lI7xUdMxVTLmmogP01dxLbthUVyv5EtJjaN4CUS5eITtdpjJhL0yd+rX7bhuOL5w4Hy+L7FsAibFU7jK7C0ix+XSePiw1TieSlDhIu6hd3yG+S212ZYJNErfVv4Ciwdnaso4M2qWAUTE+mUnuoMK/tWKiYbsW8Ai1N9Iuc1+Qosqi0ztOeZQtF9ccVx7+4q2ZNZptWwinBrDV+BBeMCibt0W56Lstf5441dUAf/0XeAJdqrjhWOvgKrzCCMKiuueSbGyj1nCRx7sUQNpd/DsoqYSKkprOIxR5WwU0f1zqqGnAodzYU4FdCm38FnSS4PX4dVrEJH1YVIfSS4Z2PM5o27MrqNlYOff4fRUDVrUAsrqTwg2b1X5Xp2VaraGa2d6F1OstOtqJhzDqDnoNffIM7KzWNVAyu9ndm6dmnpZ7NdeaID5eLdbVw6IzE6Xr1BNF3ohHxLV6R9sAjr+2FVVN3BJm/1hp3KG9nuvYCVOfV1cYT60P65Yaki3GoOS24H8Yad0sUPK6PkflKpddH+rIPVhCj9IixC05qsgnTxzxWMwHdOpb3257OcJqhwq9hTyvyHwz35A3pbl1UQIZTr3jPFdGM8MiKcm3nltsAi8UJo8OY1giy7lV0u0r+w9T4B37PFMr7bbWomf/TRPy2MKGxn/dFodLZb3Fmrh62BReTYX8NKXwXnbfX/VqgqprUTZf8aPcn8mXyUNaNgG3p7YH0DIawGQlgNhLAaCGE1EMJqIITVQH8bFgqFQqFQKBQKhUKhUCgUCoVCoVAoFAqFQqFQKBQKhUKhUChUW/UvoGfDkXkE5YgAAAAASUVORK5CYII="/>
          <p:cNvSpPr>
            <a:spLocks noChangeAspect="1" noChangeArrowheads="1"/>
          </p:cNvSpPr>
          <p:nvPr/>
        </p:nvSpPr>
        <p:spPr bwMode="auto">
          <a:xfrm>
            <a:off x="1984375" y="1603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2" descr="data:image/png;base64,iVBORw0KGgoAAAANSUhEUgAAASwAAACoCAMAAABt9SM9AAAAnFBMVEWcCg2dCg7///+XAACWAACaAADq2Ne8dnecBQqeAADkxsfIi4ycAAbmycrt1teTAADu4ODq2tulJCfnz87++vmmLS/QnJ2uRkjiwMHFgoPYr7C7aWrXqqu9cHHNlpf89fahGBunMzW2Xl/37OypOTveubqwTlC4YmPQmpvBfH27bG2vSkuiHiCzVlerP0ChFBfr4+GfMjPMkJDSsbDAd+AsAAAJpElEQVR4nO2dDVfiOhCGmyYjKVSKCAiIIlTwa1Ev+///202TtE3SFK13z91a591zdsGmgTxOJpNJ0g0CFAqFQqFQKBQKhUKhUCgUCoVCoVAoFAqFQqFQKBQKhUKhUCgUCoVCoVAo1P8gQuGURIHgZAHIKoGTlZC/3cY/Jvr81KvXAwQErk8U6D1TweqDEp2hRd/DE7pIgiAZnSzBhHGenSrxzv52G/+Y6MWphp4JWGz4AawguTxVYsS6Y1n/EdZQWNbPg7VaSs2tTmfBWvpKDF3LSneD3s3TrL/uMKxJQoWY0D/zGliyBGWUbXa1ljXfU5aNgKLYy3LdXViEcBEBxEGUDPywxMjIASIeQLLww0pfGIjLwKIo4BF76S6sIN4cDvuYmpZiwWIk3mwPBw6cJH1fN3ynEYkY3Q4Gi60Ivei2w7DobfZiRgPYemFRTo/ZvyvG4eCxrHUEBH7lXfTyOTl0GBZIWOE0hqkfVgCqg95D/MtjWQcTc0bptvuwruAjWHsblrasy4REr2FVXYa1Bg7PJ2FNKIeHqmWJqRH1BfvdhbXub8RgVkyBbFiEDbIS/0RxUoSypWUJT7b3sOooLBESJAmN4mkZ1DsOnlBRQgQP43IyWMAa5SPED4GlFG/KNjvdMC8xvS3i86IbnlFClz8IFmQBPIOYveX90IWVl6A8906FZZ0xQlc/BxYM0vf3Ub8HQTT2w4InUeL9/El4+MC1rJSJyz8HVu5yfovY8rcflp4I7cTLlWNZ4Vsc3/0cWJD7qoDDzUlY4V0RPJShwxH8/bDbsCYRZ9vTsOJiwlNaVsrEnNHKffV/AKwj8GhwEtYjJdHChRUuxRyclbZ1dki6DKt33u/3V3sa8Dzv7k6kn0WJ+WrPeJCcud0wDHvi5zA+nr+no/5xIwbNDsPKAgNKAQSr3Hs5lkWouM4okLJDWvmsRRKRWBQQf4AHEessLJngjCDLQ7EiuLTzWfJ69hcrPbmdVu5PE4h5EHAOlP5adRYWnypd9ZaT0AvrTZd4vfldBPCVBYvz3pgyMWu6H+Q/7CAsvz61uuMuhU3SdG28RVgmrJ+zFMY+hnVyvfkzi6x/u41/TGx3dkI7JqL50yWy3RDLUyXmIqDoiLhaDfSL0WwXDTtRgkqzoaeKQGdYBYR84FE+utwZh4RCoVAo1A8X+U5CWA2EsBoIYTUQwqoRj6Modn7WGlg821dLa7+73HUL9ltXlGeX1OK9205fJYbkTeWnA2XR9HXzRhmYFbUFFo/PhWashhWsxNXLm7yhdHbuUZ8IWrC9zIpOPbRgnl1ZeGjRY3bTDnJUL8tUZrkmw+OYRu2DFclvd6yhRWUi9FjAOvdm8LiAxUG+XFWNVO+OTKtXOMgM80xVDxsrTTjfFDe0DFZ44++JCtaggNUPPZrEWT9UW4pS4JU69Nb5h4pp6X0AY2mN9Nqt9ym/oW2wwr3XpzSABWrL6I1bT7Eh5LxivSqB35c/hwqrcJb/AlsHKxz7aH0KVkikNal0/KWLpNhRoi3IuKK28m6z2mOSkx+eD9PWw0q5zwP7YF3ka4S5VM+Dnqxn6lTD0oql5LXJddZU0qVqh/xwn4jhMeGLUbthhRe04m78sIZiYLekq4KJB4mx+X1tG51277dZ5ZzIe5eJ+qQYWG/SaljCeVSdsxdWTVimLGVtM2dyAFXrqs+W0Wn3fpexVh5rZHwBiC5WbYYVriouuBGsaCNrsVx8rPZU3oyq/ky597ly74/y882KAbYtHQ1nitbApdUIlm7+0KyEyponel/Npgw0c/d+kHUro7R7cOlDWwYr0ltjrl0f3AiWdvEmEiY74JKpwc40HdO96zfV4KKVsMZMR89X9ljWDJZ22QYSvbn0HtRoZ/gzTmVZPTkoDkl9C1igT9ZM7HCrGayqi1e/A9Ex9WGU0p9p9x7psENdTsFLq22w4uhOjViplSBpCEv7oQKJ8Z6NbH+mMO50VZyqaCwd++puHSwxj1UdcWgO/Q1huS5eufd1Nl90OlqkMBaTLO3usq2nVeNqHyyS78eeG262Lii1ZJii7lz3kbaX0ofpD1pSE+OoxM7yhMblfSU4biEsQvWBESPc8sIaba4sGTks28Xro4lqdNQuXjspNUoOwLiz2Om1cj1XG2ER9qi+7aKg9amJ9Mxom3bxKlGj/JIORUEdt1d5F51jMPM5cVn55IkZ0UdLYRGmD3w/5N3jU7BuDViR4eL162t9Wbn4C1Zi3NlBKDsWVQ6tQbmdsLgbbjWGVQYLlUAC1LGLVyhGyRenu9H78mSwmY1sJywx3ddJ8F/weViPZpt1BxMuPk8a563WiefMxVfce34zLR+gYWS6WwqLQB5uqTHOC2u9m5vqWzPncgS0ksbybjmnmsRcR1WeJQxO4+LpLE9tzcGXLdLZYR1u+UMHZ6epM0PKYyszaayqvgoVIzUJmlTT9UIx2+fZwteWZh2MjC/VZwV3SR2ss/qglBhRu5E01lI7xUdMxVTLmmogP01dxLbthUVyv5EtJjaN4CUS5eITtdpjJhL0yd+rX7bhuOL5w4Hy+L7FsAibFU7jK7C0ix+XSePiw1TieSlDhIu6hd3yG+S212ZYJNErfVv4Ciwdnaso4M2qWAUTE+mUnuoMK/tWKiYbsW8Ai1N9Iuc1+Qosqi0ztOeZQtF9ccVx7+4q2ZNZptWwinBrDV+BBeMCibt0W56Lstf5441dUAf/0XeAJdqrjhWOvgKrzCCMKiuueSbGyj1nCRx7sUQNpd/DsoqYSKkprOIxR5WwU0f1zqqGnAodzYU4FdCm38FnSS4PX4dVrEJH1YVIfSS4Z2PM5o27MrqNlYOff4fRUDVrUAsrqTwg2b1X5Xp2VaraGa2d6F1OstOtqJhzDqDnoNffIM7KzWNVAyu9ndm6dmnpZ7NdeaID5eLdbVw6IzE6Xr1BNF3ohHxLV6R9sAjr+2FVVN3BJm/1hp3KG9nuvYCVOfV1cYT60P65Yaki3GoOS24H8Yad0sUPK6PkflKpddH+rIPVhCj9IixC05qsgnTxzxWMwHdOpb3257OcJqhwq9hTyvyHwz35A3pbl1UQIZTr3jPFdGM8MiKcm3nltsAi8UJo8OY1giy7lV0u0r+w9T4B37PFMr7bbWomf/TRPy2MKGxn/dFodLZb3Fmrh62BReTYX8NKXwXnbfX/VqgqprUTZf8aPcn8mXyUNaNgG3p7YH0DIawGQlgNhLAaCGE1EMJqIITVQH8bFgqFQqFQKBQKhUKhUCgUCoVCoVAoFAqFQqFQKBQKhUKhUChUW/UvoGfDkXkE5YgAAAAASUVORK5CYII="/>
          <p:cNvSpPr>
            <a:spLocks noChangeAspect="1" noChangeArrowheads="1"/>
          </p:cNvSpPr>
          <p:nvPr/>
        </p:nvSpPr>
        <p:spPr bwMode="auto">
          <a:xfrm>
            <a:off x="2136775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600" y="4671412"/>
            <a:ext cx="2766029" cy="1548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7" name="Picture 15" descr="https://cdn.vox-cdn.com/thumbor/eE0t8u6vxZq5mGEQ3AkBB_Z5rJ8=/30x0:519x326/1200x800/filters:focal(30x0:519x326)/cdn.vox-cdn.com/assets/1946075/aljazeera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791" y="1667672"/>
            <a:ext cx="3078927" cy="205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http://www.advertiser-serbia.com/advertiser/wp-content/uploads/2015/10/Russia_Today_Logo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5172" y="1827793"/>
            <a:ext cx="3231457" cy="173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s://upload.wikimedia.org/wikipedia/commons/thumb/b/b1/CNN.svg/1200px-CNN.svg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4217" y="2050875"/>
            <a:ext cx="2766037" cy="1286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37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1963400" cy="5181599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endParaRPr lang="en-US" sz="15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b="1" i="1" u="sng" dirty="0">
                <a:solidFill>
                  <a:srgbClr val="C00000"/>
                </a:solidFill>
              </a:rPr>
              <a:t>OBJEKTIVNOST</a:t>
            </a:r>
            <a:endParaRPr lang="en-US" sz="2400" b="1" dirty="0">
              <a:solidFill>
                <a:srgbClr val="C00000"/>
              </a:solidFill>
            </a:endParaRPr>
          </a:p>
          <a:p>
            <a:pPr marL="730250" indent="-285750">
              <a:buFont typeface="Wingdings" pitchFamily="2" charset="2"/>
              <a:buChar char="§"/>
            </a:pPr>
            <a:endParaRPr lang="hr-HR" sz="1800" dirty="0"/>
          </a:p>
          <a:p>
            <a:pPr lvl="1">
              <a:buClrTx/>
              <a:buFont typeface="Wingdings" pitchFamily="2" charset="2"/>
              <a:buChar char="§"/>
            </a:pPr>
            <a:r>
              <a:rPr lang="sr-Latn-CS" sz="2400" dirty="0"/>
              <a:t>tvrditi da je objektivnost moguća, znači pretpostaviti da postoji nepobitna interpretacija nekog događaja</a:t>
            </a:r>
            <a:endParaRPr lang="en-US" sz="2400" dirty="0"/>
          </a:p>
          <a:p>
            <a:pPr marL="730250" indent="-285750">
              <a:buClrTx/>
              <a:buFont typeface="Wingdings" pitchFamily="2" charset="2"/>
              <a:buChar char="§"/>
            </a:pPr>
            <a:endParaRPr lang="sr-Latn-CS" sz="18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svaka obrada nekog događaja da bi se pretočilo u vest podrazumeva neku tačku gledišta</a:t>
            </a:r>
          </a:p>
          <a:p>
            <a:pPr marL="730250" indent="-285750">
              <a:buClrTx/>
              <a:buFont typeface="Wingdings" pitchFamily="2" charset="2"/>
              <a:buChar char="§"/>
            </a:pPr>
            <a:endParaRPr lang="sr-Latn-CS" sz="18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sve TV vesti su rezultat konstrukcije, i pored toga veruje se da su neke konstrukcije istinitije od drugih</a:t>
            </a:r>
          </a:p>
          <a:p>
            <a:pPr marL="730250" indent="-285750">
              <a:buClrTx/>
              <a:buFont typeface="Wingdings" pitchFamily="2" charset="2"/>
              <a:buChar char="§"/>
            </a:pPr>
            <a:endParaRPr lang="sr-Latn-CS" sz="18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nijedan tip komunikacije ne može biti u potpunosti neutralan ili objektivan</a:t>
            </a:r>
          </a:p>
          <a:p>
            <a:pPr marL="730250" indent="-285750">
              <a:buFont typeface="Wingdings" pitchFamily="2" charset="2"/>
              <a:buChar char="§"/>
            </a:pPr>
            <a:endParaRPr lang="sr-Latn-CS" sz="1800" dirty="0"/>
          </a:p>
          <a:p>
            <a:pPr marL="444500" indent="0">
              <a:buNone/>
            </a:pPr>
            <a:r>
              <a:rPr lang="sr-Latn-CS" sz="1800" dirty="0"/>
              <a:t> </a:t>
            </a:r>
            <a:endParaRPr lang="en-US" sz="1800" dirty="0"/>
          </a:p>
          <a:p>
            <a:pPr marL="118872" indent="0">
              <a:buNone/>
            </a:pPr>
            <a:endParaRPr lang="hr-HR" sz="15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500" i="1" u="sng" dirty="0"/>
          </a:p>
          <a:p>
            <a:pPr marL="118872" indent="0">
              <a:buNone/>
            </a:pPr>
            <a:endParaRPr lang="en-US" sz="1500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86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2039600" cy="5181599"/>
          </a:xfrm>
        </p:spPr>
        <p:txBody>
          <a:bodyPr>
            <a:normAutofit fontScale="92500" lnSpcReduction="10000"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600" b="1" i="1" u="sng" dirty="0">
                <a:solidFill>
                  <a:srgbClr val="C00000"/>
                </a:solidFill>
              </a:rPr>
              <a:t>RAVNOTEŽA</a:t>
            </a:r>
            <a:endParaRPr lang="en-US" sz="2400" b="1" dirty="0">
              <a:solidFill>
                <a:srgbClr val="C00000"/>
              </a:solidFill>
            </a:endParaRPr>
          </a:p>
          <a:p>
            <a:pPr lvl="1">
              <a:buClrTx/>
              <a:buFont typeface="Wingdings" pitchFamily="2" charset="2"/>
              <a:buChar char="§"/>
            </a:pPr>
            <a:r>
              <a:rPr lang="sr-Latn-CS" sz="2600" dirty="0"/>
              <a:t>podrazumeva pojam jednakog vremena koje se posvećuje „definisanim pozicijama“</a:t>
            </a:r>
          </a:p>
          <a:p>
            <a:pPr lvl="1">
              <a:buClrTx/>
              <a:buFont typeface="Wingdings" pitchFamily="2" charset="2"/>
              <a:buChar char="§"/>
            </a:pPr>
            <a:endParaRPr lang="sr-Latn-CS" sz="900" dirty="0"/>
          </a:p>
          <a:p>
            <a:pPr lvl="1">
              <a:buClrTx/>
              <a:buFont typeface="Wingdings" pitchFamily="2" charset="2"/>
              <a:buChar char="§"/>
            </a:pPr>
            <a:r>
              <a:rPr lang="sr-Latn-CS" sz="2600" dirty="0"/>
              <a:t>vesti i materijali koje sadrže suprotne stavove moraju biti uravnoteženi</a:t>
            </a:r>
          </a:p>
          <a:p>
            <a:pPr lvl="1">
              <a:buClrTx/>
              <a:buFont typeface="Wingdings" pitchFamily="2" charset="2"/>
              <a:buChar char="§"/>
            </a:pPr>
            <a:endParaRPr lang="sr-Latn-CS" sz="900" dirty="0"/>
          </a:p>
          <a:p>
            <a:pPr lvl="1">
              <a:buClrTx/>
              <a:buFont typeface="Wingdings" pitchFamily="2" charset="2"/>
              <a:buChar char="§"/>
            </a:pPr>
            <a:r>
              <a:rPr lang="sr-Latn-CS" sz="2600" dirty="0"/>
              <a:t>ravnoteža se meri vremenom kao mernom jedinicom, a nevažno je za koje se ideje zalažu</a:t>
            </a:r>
          </a:p>
          <a:p>
            <a:pPr lvl="1">
              <a:buClrTx/>
              <a:buFont typeface="Wingdings" pitchFamily="2" charset="2"/>
              <a:buChar char="§"/>
            </a:pPr>
            <a:endParaRPr lang="sr-Latn-CS" sz="900" dirty="0"/>
          </a:p>
          <a:p>
            <a:pPr marL="730250" indent="-285750" algn="just">
              <a:buClrTx/>
              <a:buFont typeface="Wingdings" pitchFamily="2" charset="2"/>
              <a:buChar char="§"/>
            </a:pPr>
            <a:r>
              <a:rPr lang="sr-Latn-CS" sz="2600" dirty="0"/>
              <a:t>iz ravnoteže proizilazi pristranost koja podrazumeva davanje prednosti jednoj strani u odnosu na drugu, usled pogrešnog iskaza, namernog omalovažavanja ili zbog zanemarivanja mogućih tačaka gledišta</a:t>
            </a:r>
          </a:p>
          <a:p>
            <a:pPr marL="615950" indent="-171450">
              <a:buClrTx/>
              <a:buFont typeface="Wingdings" pitchFamily="2" charset="2"/>
              <a:buChar char="§"/>
            </a:pPr>
            <a:endParaRPr lang="sr-Latn-CS" sz="9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600" dirty="0"/>
              <a:t>„lični“ stav, on mora biti najavljen kao takav i odmah mu se, s druge strane, mora suprostaviti drugačije gledište</a:t>
            </a:r>
          </a:p>
          <a:p>
            <a:pPr marL="730250" indent="-285750">
              <a:buClrTx/>
              <a:buFont typeface="Wingdings" pitchFamily="2" charset="2"/>
              <a:buChar char="§"/>
            </a:pPr>
            <a:endParaRPr lang="sr-Latn-CS" sz="900" dirty="0"/>
          </a:p>
          <a:p>
            <a:pPr marL="730250" indent="-285750" algn="just">
              <a:buClrTx/>
              <a:buFont typeface="Wingdings" pitchFamily="2" charset="2"/>
              <a:buChar char="§"/>
            </a:pPr>
            <a:r>
              <a:rPr lang="sr-Latn-CS" sz="2600" dirty="0"/>
              <a:t>jednostranost - namerno ispuštanje detalja koji se mogu pokazati kao značajni, postavljanje neugodnih pitanja tokom intervjua, korišćenje određenih etiketa da bi se izvesne grupe dovele u negativan kontekst </a:t>
            </a:r>
          </a:p>
          <a:p>
            <a:pPr marL="444500" indent="0">
              <a:buNone/>
            </a:pPr>
            <a:r>
              <a:rPr lang="sr-Latn-CS" sz="1800" dirty="0"/>
              <a:t> </a:t>
            </a:r>
            <a:endParaRPr lang="en-US" sz="1800" dirty="0"/>
          </a:p>
          <a:p>
            <a:pPr marL="118872" indent="0">
              <a:buNone/>
            </a:pPr>
            <a:endParaRPr lang="hr-HR" sz="15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500" i="1" u="sng" dirty="0"/>
          </a:p>
          <a:p>
            <a:pPr marL="118872" indent="0">
              <a:buNone/>
            </a:pPr>
            <a:endParaRPr lang="en-US" sz="1500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4394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13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1" y="1626702"/>
            <a:ext cx="5105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VESTI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61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918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... agencijski servisi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757" y="1719125"/>
            <a:ext cx="2956208" cy="21603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129" y="1636609"/>
            <a:ext cx="4683661" cy="23253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1667" y="1568349"/>
            <a:ext cx="2699146" cy="24618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997" y="4406387"/>
            <a:ext cx="3855924" cy="216895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427" y="4591508"/>
            <a:ext cx="3200867" cy="179871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6710" y="4386335"/>
            <a:ext cx="2209060" cy="22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0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VESTI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75192"/>
            <a:ext cx="11963400" cy="4625609"/>
          </a:xfrm>
        </p:spPr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461772" lvl="1" indent="-342900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od mnoštvo događaja dnevno, izaberu se najvažniji </a:t>
            </a:r>
          </a:p>
          <a:p>
            <a:pPr marL="461772" lvl="1" indent="-342900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 TV bira i prikazuje</a:t>
            </a:r>
            <a:endParaRPr lang="en-US" sz="2400" dirty="0"/>
          </a:p>
          <a:p>
            <a:pPr marL="461772" lvl="1" indent="-342900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vesti su događaj vredan pažnje</a:t>
            </a:r>
            <a:endParaRPr lang="en-US" sz="2400" dirty="0"/>
          </a:p>
          <a:p>
            <a:pPr marL="461772" lvl="1" indent="-342900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vesti se kupuju i prodaju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399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VESTI ...kako je počelo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1"/>
            <a:ext cx="11963400" cy="5257800"/>
          </a:xfrm>
        </p:spPr>
        <p:txBody>
          <a:bodyPr>
            <a:normAutofit/>
          </a:bodyPr>
          <a:lstStyle/>
          <a:p>
            <a:endParaRPr lang="sr-Latn-RS" sz="2400" b="1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dirty="0"/>
              <a:t>Filmski žurnali u bioskopima pred WWII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24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dirty="0"/>
              <a:t>50-ih primat TV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24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dirty="0"/>
              <a:t>Isticanje spikera (ankete, reporteri, priče o ljudima)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2400" dirty="0"/>
          </a:p>
          <a:p>
            <a:pPr>
              <a:buClrTx/>
              <a:buFont typeface="Wingdings" pitchFamily="2" charset="2"/>
              <a:buChar char="§"/>
            </a:pPr>
            <a:r>
              <a:rPr lang="hr-HR" sz="2400" dirty="0"/>
              <a:t>Vesti (prilozi) u trajanju do 1 min. </a:t>
            </a:r>
          </a:p>
          <a:p>
            <a:pPr marL="118872" indent="0">
              <a:buClrTx/>
              <a:buNone/>
            </a:pPr>
            <a:r>
              <a:rPr lang="hr-HR" sz="2400" b="1" dirty="0"/>
              <a:t>       </a:t>
            </a:r>
            <a:r>
              <a:rPr lang="hr-HR" sz="2400" dirty="0"/>
              <a:t>(u specijalizovanim emisijama šire se objašnjavaju događaji)  </a:t>
            </a:r>
          </a:p>
          <a:p>
            <a:pPr>
              <a:buClrTx/>
              <a:buFont typeface="Wingdings" pitchFamily="2" charset="2"/>
              <a:buChar char="§"/>
            </a:pPr>
            <a:endParaRPr lang="en-US" sz="2400" dirty="0"/>
          </a:p>
          <a:p>
            <a:pPr>
              <a:buClrTx/>
              <a:buFont typeface="Wingdings" pitchFamily="2" charset="2"/>
              <a:buChar char="§"/>
            </a:pPr>
            <a:r>
              <a:rPr lang="hr-HR" sz="2400" dirty="0"/>
              <a:t>1962 satelit </a:t>
            </a:r>
          </a:p>
          <a:p>
            <a:pPr marL="118872" indent="0">
              <a:buClrTx/>
              <a:buNone/>
            </a:pPr>
            <a:r>
              <a:rPr lang="hr-HR" sz="2400" dirty="0"/>
              <a:t>        (Vijetnam, demonstracije 68, Rusi u Čehoslovačkoj...)</a:t>
            </a:r>
            <a:endParaRPr lang="sr-Latn-RS" sz="2400" dirty="0"/>
          </a:p>
          <a:p>
            <a:pPr marL="118872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5927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VESTI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11963400" cy="5105399"/>
          </a:xfrm>
        </p:spPr>
        <p:txBody>
          <a:bodyPr>
            <a:normAutofit/>
          </a:bodyPr>
          <a:lstStyle/>
          <a:p>
            <a:pPr algn="just">
              <a:buClrTx/>
            </a:pPr>
            <a:r>
              <a:rPr lang="en-US" sz="2400" dirty="0" err="1"/>
              <a:t>sukobi</a:t>
            </a:r>
            <a:r>
              <a:rPr lang="en-US" sz="2400" dirty="0"/>
              <a:t> </a:t>
            </a:r>
            <a:r>
              <a:rPr lang="en-US" sz="2400" dirty="0" err="1"/>
              <a:t>između</a:t>
            </a:r>
            <a:r>
              <a:rPr lang="en-US" sz="2400" dirty="0"/>
              <a:t> </a:t>
            </a:r>
            <a:r>
              <a:rPr lang="en-US" sz="2400" dirty="0" err="1"/>
              <a:t>državne</a:t>
            </a:r>
            <a:r>
              <a:rPr lang="en-US" sz="2400" dirty="0"/>
              <a:t> </a:t>
            </a:r>
            <a:r>
              <a:rPr lang="en-US" sz="2400" dirty="0" err="1"/>
              <a:t>vlade</a:t>
            </a:r>
            <a:r>
              <a:rPr lang="en-US" sz="2400" dirty="0"/>
              <a:t> i </a:t>
            </a:r>
            <a:r>
              <a:rPr lang="en-US" sz="2400" dirty="0" err="1"/>
              <a:t>menadžmenta</a:t>
            </a:r>
            <a:r>
              <a:rPr lang="en-US" sz="2400" dirty="0"/>
              <a:t> TV </a:t>
            </a:r>
            <a:r>
              <a:rPr lang="en-US" sz="2400" dirty="0" err="1"/>
              <a:t>oko</a:t>
            </a:r>
            <a:r>
              <a:rPr lang="en-US" sz="2400" dirty="0"/>
              <a:t> </a:t>
            </a:r>
            <a:r>
              <a:rPr lang="en-US" sz="2400" dirty="0" err="1"/>
              <a:t>pitanja</a:t>
            </a:r>
            <a:r>
              <a:rPr lang="en-US" sz="2400" dirty="0"/>
              <a:t> ”</a:t>
            </a:r>
            <a:r>
              <a:rPr lang="en-US" sz="2400" dirty="0" err="1"/>
              <a:t>nacionalne</a:t>
            </a:r>
            <a:r>
              <a:rPr lang="en-US" sz="2400" dirty="0"/>
              <a:t> </a:t>
            </a:r>
            <a:r>
              <a:rPr lang="en-US" sz="2400" dirty="0" err="1"/>
              <a:t>bezbednosti</a:t>
            </a:r>
            <a:r>
              <a:rPr lang="en-US" sz="2400" dirty="0"/>
              <a:t>” i ”</a:t>
            </a:r>
            <a:r>
              <a:rPr lang="en-US" sz="2400" dirty="0" err="1"/>
              <a:t>nepristranosti</a:t>
            </a:r>
            <a:r>
              <a:rPr lang="en-US" sz="2400" dirty="0"/>
              <a:t>”</a:t>
            </a:r>
            <a:endParaRPr lang="sr-Latn-RS" sz="2400" dirty="0"/>
          </a:p>
          <a:p>
            <a:pPr algn="just">
              <a:buClrTx/>
            </a:pPr>
            <a:endParaRPr lang="sr-Latn-RS" sz="2400" dirty="0"/>
          </a:p>
          <a:p>
            <a:pPr algn="just">
              <a:buClrTx/>
            </a:pPr>
            <a:r>
              <a:rPr lang="en-US" sz="2400" dirty="0" err="1"/>
              <a:t>moć</a:t>
            </a:r>
            <a:r>
              <a:rPr lang="en-US" sz="2400" dirty="0"/>
              <a:t> </a:t>
            </a:r>
            <a:r>
              <a:rPr lang="en-US" sz="2400" dirty="0" err="1"/>
              <a:t>televizijske</a:t>
            </a:r>
            <a:r>
              <a:rPr lang="en-US" sz="2400" dirty="0"/>
              <a:t> </a:t>
            </a:r>
            <a:r>
              <a:rPr lang="en-US" sz="2400" dirty="0" err="1"/>
              <a:t>slike</a:t>
            </a:r>
            <a:r>
              <a:rPr lang="en-US" sz="2400" dirty="0"/>
              <a:t> </a:t>
            </a:r>
            <a:r>
              <a:rPr lang="en-US" sz="2400" dirty="0" err="1"/>
              <a:t>iniciraće</a:t>
            </a:r>
            <a:r>
              <a:rPr lang="en-US" sz="2400" dirty="0"/>
              <a:t> </a:t>
            </a:r>
            <a:r>
              <a:rPr lang="en-US" sz="2400" dirty="0" err="1"/>
              <a:t>nastojanje</a:t>
            </a:r>
            <a:r>
              <a:rPr lang="en-US" sz="2400" dirty="0"/>
              <a:t> o </a:t>
            </a:r>
            <a:r>
              <a:rPr lang="en-US" sz="2400" dirty="0" err="1"/>
              <a:t>ostvarivanju</a:t>
            </a:r>
            <a:r>
              <a:rPr lang="en-US" sz="2400" dirty="0"/>
              <a:t> ”</a:t>
            </a:r>
            <a:r>
              <a:rPr lang="en-US" sz="2400" dirty="0" err="1"/>
              <a:t>ravnoteže</a:t>
            </a:r>
            <a:r>
              <a:rPr lang="en-US" sz="2400" dirty="0"/>
              <a:t>” (</a:t>
            </a:r>
            <a:r>
              <a:rPr lang="en-US" sz="2400" dirty="0" err="1"/>
              <a:t>ravnomernoj</a:t>
            </a:r>
            <a:r>
              <a:rPr lang="en-US" sz="2400" dirty="0"/>
              <a:t> </a:t>
            </a:r>
            <a:r>
              <a:rPr lang="en-US" sz="2400" dirty="0" err="1"/>
              <a:t>zastupljenosti</a:t>
            </a:r>
            <a:r>
              <a:rPr lang="en-US" sz="2400" dirty="0"/>
              <a:t> </a:t>
            </a:r>
            <a:r>
              <a:rPr lang="en-US" sz="2400" dirty="0" err="1"/>
              <a:t>političkih</a:t>
            </a:r>
            <a:r>
              <a:rPr lang="en-US" sz="2400" dirty="0"/>
              <a:t> </a:t>
            </a:r>
            <a:r>
              <a:rPr lang="en-US" sz="2400" dirty="0" err="1"/>
              <a:t>partija</a:t>
            </a:r>
            <a:r>
              <a:rPr lang="en-US" sz="2400" dirty="0"/>
              <a:t>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en-US" sz="2400" dirty="0" err="1"/>
              <a:t>društvenih</a:t>
            </a:r>
            <a:r>
              <a:rPr lang="en-US" sz="2400" dirty="0"/>
              <a:t> </a:t>
            </a:r>
            <a:r>
              <a:rPr lang="en-US" sz="2400" dirty="0" err="1"/>
              <a:t>grupa</a:t>
            </a:r>
            <a:r>
              <a:rPr lang="en-US" sz="2400" dirty="0"/>
              <a:t> i </a:t>
            </a:r>
            <a:r>
              <a:rPr lang="en-US" sz="2400" dirty="0" err="1"/>
              <a:t>obrađivanju</a:t>
            </a:r>
            <a:r>
              <a:rPr lang="en-US" sz="2400" dirty="0"/>
              <a:t> </a:t>
            </a:r>
            <a:r>
              <a:rPr lang="en-US" sz="2400" dirty="0" err="1"/>
              <a:t>tema</a:t>
            </a:r>
            <a:r>
              <a:rPr lang="en-US" sz="2400" dirty="0"/>
              <a:t>)</a:t>
            </a:r>
            <a:endParaRPr lang="sr-Latn-RS" sz="2400" dirty="0"/>
          </a:p>
          <a:p>
            <a:pPr algn="just">
              <a:buClrTx/>
            </a:pPr>
            <a:endParaRPr lang="sr-Latn-RS" sz="2400" dirty="0"/>
          </a:p>
          <a:p>
            <a:pPr algn="just">
              <a:buClrTx/>
            </a:pPr>
            <a:r>
              <a:rPr lang="hr-HR" sz="2400" dirty="0"/>
              <a:t>ravnoteža koja je poremećena i sile koje su izazvale poremećaj treba obrađivati sve dok se ne postigne rešenje, a time i uspostavi novo stanje ravnoteže – osnovna struktura reportaže TV vesti  </a:t>
            </a:r>
            <a:r>
              <a:rPr lang="hr-HR" sz="2400" i="1" dirty="0"/>
              <a:t>(policijske serije, sitkom, sapunice ...)</a:t>
            </a:r>
            <a:endParaRPr lang="en-US" sz="2400" i="1" dirty="0"/>
          </a:p>
          <a:p>
            <a:pPr marL="118872" indent="0">
              <a:buClrTx/>
              <a:buNone/>
            </a:pPr>
            <a:endParaRPr lang="sr-Latn-RS" sz="2400" dirty="0"/>
          </a:p>
          <a:p>
            <a:pPr algn="just">
              <a:buClrTx/>
            </a:pPr>
            <a:r>
              <a:rPr lang="hr-HR" sz="2400" dirty="0"/>
              <a:t>grupisanje reportaža u ”političke”, ”ekonomske”, ”socijalne”, ”vesti iz sveta” - pokušaj da se sukobljeni činioci, protivurečnosti i suprotnosti smanje</a:t>
            </a:r>
            <a:endParaRPr lang="sr-Latn-RS" sz="2400" dirty="0"/>
          </a:p>
          <a:p>
            <a:pPr marL="118872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03531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VESTI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11887200" cy="5105399"/>
          </a:xfrm>
        </p:spPr>
        <p:txBody>
          <a:bodyPr>
            <a:normAutofit/>
          </a:bodyPr>
          <a:lstStyle/>
          <a:p>
            <a:pPr algn="just">
              <a:buClrTx/>
            </a:pPr>
            <a:r>
              <a:rPr lang="sr-Latn-RS" sz="2400" dirty="0"/>
              <a:t>Odlike vesti - </a:t>
            </a:r>
            <a:r>
              <a:rPr lang="sr-Latn-RS" sz="2400" b="1" dirty="0">
                <a:solidFill>
                  <a:srgbClr val="C00000"/>
                </a:solidFill>
              </a:rPr>
              <a:t>suprotnosti</a:t>
            </a:r>
            <a:r>
              <a:rPr lang="sr-Latn-RS" sz="2400" dirty="0"/>
              <a:t>:</a:t>
            </a:r>
          </a:p>
          <a:p>
            <a:pPr marL="118872" indent="0" algn="just">
              <a:buNone/>
            </a:pPr>
            <a:endParaRPr lang="sr-Latn-RS" sz="1400" dirty="0"/>
          </a:p>
          <a:p>
            <a:pPr lvl="1" algn="just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hr-HR" sz="2000" dirty="0"/>
              <a:t>sindikat-uprava</a:t>
            </a:r>
          </a:p>
          <a:p>
            <a:pPr lvl="1" algn="just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hr-HR" sz="2000" dirty="0"/>
              <a:t>levica-desnica</a:t>
            </a:r>
          </a:p>
          <a:p>
            <a:pPr lvl="1" algn="just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hr-HR" sz="2000" dirty="0"/>
              <a:t>konzervativci-reformisti</a:t>
            </a:r>
          </a:p>
          <a:p>
            <a:pPr lvl="1" algn="just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hr-HR" sz="2000" dirty="0"/>
              <a:t>policija-kriminalci</a:t>
            </a:r>
          </a:p>
          <a:p>
            <a:pPr lvl="1" algn="just">
              <a:lnSpc>
                <a:spcPct val="15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hr-HR" sz="2000" dirty="0"/>
              <a:t>demonstranti-komunalne službe </a:t>
            </a:r>
            <a:endParaRPr lang="sr-Latn-RS" sz="2000" dirty="0"/>
          </a:p>
          <a:p>
            <a:pPr>
              <a:buFont typeface="Wingdings" pitchFamily="2" charset="2"/>
              <a:buChar char="§"/>
            </a:pPr>
            <a:endParaRPr lang="hr-HR" sz="2000" dirty="0"/>
          </a:p>
          <a:p>
            <a:pPr>
              <a:buClrTx/>
              <a:buFont typeface="Wingdings" pitchFamily="2" charset="2"/>
              <a:buChar char="§"/>
            </a:pPr>
            <a:r>
              <a:rPr lang="hr-HR" sz="2400" dirty="0"/>
              <a:t>reportaže traju unedogled</a:t>
            </a:r>
          </a:p>
          <a:p>
            <a:pPr>
              <a:buClrTx/>
              <a:buFont typeface="Wingdings" pitchFamily="2" charset="2"/>
              <a:buChar char="§"/>
            </a:pPr>
            <a:endParaRPr lang="hr-HR" sz="2000" dirty="0"/>
          </a:p>
          <a:p>
            <a:pPr>
              <a:buClrTx/>
              <a:buFont typeface="Wingdings" pitchFamily="2" charset="2"/>
              <a:buChar char="§"/>
            </a:pPr>
            <a:r>
              <a:rPr lang="hr-HR" sz="2400" dirty="0"/>
              <a:t>sukob ostaje nerazrešen i na ivici da opet poremeti ravnotežu</a:t>
            </a:r>
            <a:endParaRPr lang="sr-Latn-R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4156" y="1981200"/>
            <a:ext cx="6288244" cy="350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07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527437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1963400" cy="5105400"/>
          </a:xfrm>
        </p:spPr>
        <p:txBody>
          <a:bodyPr>
            <a:normAutofit lnSpcReduction="10000"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sz="2400" b="1" i="1" u="sng" dirty="0">
                <a:solidFill>
                  <a:srgbClr val="C00000"/>
                </a:solidFill>
              </a:rPr>
              <a:t>PERSONALIZACIJA</a:t>
            </a:r>
            <a:endParaRPr lang="en-US" sz="2400" b="1" dirty="0">
              <a:solidFill>
                <a:srgbClr val="C00000"/>
              </a:solidFill>
            </a:endParaRPr>
          </a:p>
          <a:p>
            <a:pPr marL="719138" indent="-274638" algn="just">
              <a:lnSpc>
                <a:spcPct val="110000"/>
              </a:lnSpc>
              <a:buFont typeface="Wingdings" pitchFamily="2" charset="2"/>
              <a:buChar char="§"/>
              <a:tabLst>
                <a:tab pos="719138" algn="l"/>
              </a:tabLst>
            </a:pPr>
            <a:endParaRPr lang="sr-Latn-CS" sz="1100" dirty="0"/>
          </a:p>
          <a:p>
            <a:pPr marL="730250" indent="-285750" algn="just">
              <a:lnSpc>
                <a:spcPct val="110000"/>
              </a:lnSpc>
              <a:buClrTx/>
              <a:buFont typeface="Wingdings" pitchFamily="2" charset="2"/>
              <a:buChar char="§"/>
              <a:tabLst>
                <a:tab pos="719138" algn="l"/>
              </a:tabLst>
            </a:pPr>
            <a:r>
              <a:rPr lang="sr-Latn-CS" sz="2400" dirty="0"/>
              <a:t>politički, društveni ili ekonomski sporovi često se prikazuju kao sukobi između poznatih i uticajnih ličnosti</a:t>
            </a:r>
          </a:p>
          <a:p>
            <a:pPr marL="730250" indent="-285750" algn="just">
              <a:lnSpc>
                <a:spcPct val="110000"/>
              </a:lnSpc>
              <a:buClrTx/>
              <a:buFont typeface="Wingdings" pitchFamily="2" charset="2"/>
              <a:buChar char="§"/>
              <a:tabLst>
                <a:tab pos="719138" algn="l"/>
              </a:tabLst>
            </a:pPr>
            <a:endParaRPr lang="sr-Latn-CS" sz="1100" dirty="0"/>
          </a:p>
          <a:p>
            <a:pPr marL="730250" indent="-285750" algn="just">
              <a:lnSpc>
                <a:spcPct val="110000"/>
              </a:lnSpc>
              <a:buClrTx/>
              <a:buFont typeface="Wingdings" pitchFamily="2" charset="2"/>
              <a:buChar char="§"/>
              <a:tabLst>
                <a:tab pos="719138" algn="l"/>
              </a:tabLst>
            </a:pPr>
            <a:r>
              <a:rPr lang="sr-Latn-CS" sz="2400" dirty="0"/>
              <a:t>gledalac će najviše osetiti strahote rata ako se prikaže stradanje jedne porodice ili pojedinca</a:t>
            </a:r>
          </a:p>
          <a:p>
            <a:pPr marL="730250" indent="-285750" algn="just">
              <a:lnSpc>
                <a:spcPct val="110000"/>
              </a:lnSpc>
              <a:buClrTx/>
              <a:buFont typeface="Wingdings" pitchFamily="2" charset="2"/>
              <a:buChar char="§"/>
              <a:tabLst>
                <a:tab pos="719138" algn="l"/>
              </a:tabLst>
            </a:pPr>
            <a:endParaRPr lang="sr-Latn-CS" sz="1100" dirty="0"/>
          </a:p>
          <a:p>
            <a:pPr marL="730250" indent="-285750" algn="just">
              <a:lnSpc>
                <a:spcPct val="110000"/>
              </a:lnSpc>
              <a:buClrTx/>
              <a:buFont typeface="Wingdings" pitchFamily="2" charset="2"/>
              <a:buChar char="§"/>
              <a:tabLst>
                <a:tab pos="719138" algn="l"/>
              </a:tabLst>
            </a:pPr>
            <a:r>
              <a:rPr lang="sr-Latn-CS" sz="2400" dirty="0"/>
              <a:t>zbog preterane personalizacije, niko više i ne pokušava da otkrije uzroke rata, gladi, epidemija, ekonomskog kraha, političkih ili društvenih sporova</a:t>
            </a:r>
          </a:p>
          <a:p>
            <a:pPr marL="730250" indent="-285750" algn="just">
              <a:lnSpc>
                <a:spcPct val="110000"/>
              </a:lnSpc>
              <a:buClrTx/>
              <a:buFont typeface="Wingdings" pitchFamily="2" charset="2"/>
              <a:buChar char="§"/>
              <a:tabLst>
                <a:tab pos="719138" algn="l"/>
              </a:tabLst>
            </a:pPr>
            <a:endParaRPr lang="sr-Latn-CS" sz="1200" dirty="0"/>
          </a:p>
          <a:p>
            <a:pPr marL="730250" indent="-285750" algn="just">
              <a:lnSpc>
                <a:spcPct val="110000"/>
              </a:lnSpc>
              <a:buClrTx/>
              <a:buFont typeface="Wingdings" pitchFamily="2" charset="2"/>
              <a:buChar char="§"/>
              <a:tabLst>
                <a:tab pos="719138" algn="l"/>
              </a:tabLst>
            </a:pPr>
            <a:r>
              <a:rPr lang="hr-HR" sz="2400" dirty="0"/>
              <a:t>događaji koji deluju kao čin pojedinca – kroz poznate ličnosti; značajnija smrt poznate ličnosti umesto   100.000 ljudi u zemljotresu</a:t>
            </a:r>
          </a:p>
          <a:p>
            <a:pPr marL="730250" indent="-285750" algn="just">
              <a:lnSpc>
                <a:spcPct val="110000"/>
              </a:lnSpc>
              <a:buClrTx/>
              <a:buFont typeface="Wingdings" pitchFamily="2" charset="2"/>
              <a:buChar char="§"/>
              <a:tabLst>
                <a:tab pos="719138" algn="l"/>
              </a:tabLst>
            </a:pPr>
            <a:endParaRPr lang="hr-HR" sz="1200" dirty="0"/>
          </a:p>
          <a:p>
            <a:pPr marL="730250" indent="-285750" algn="just">
              <a:lnSpc>
                <a:spcPct val="110000"/>
              </a:lnSpc>
              <a:buClrTx/>
              <a:buFont typeface="Wingdings" pitchFamily="2" charset="2"/>
              <a:buChar char="§"/>
              <a:tabLst>
                <a:tab pos="719138" algn="l"/>
              </a:tabLst>
            </a:pPr>
            <a:r>
              <a:rPr lang="sr-Latn-CS" sz="2400" dirty="0"/>
              <a:t>gubi se društveno poreklo događaja i izvor svih događaja pripisuje se motivaciji pojedinca </a:t>
            </a:r>
            <a:endParaRPr lang="hr-HR" sz="2400" dirty="0"/>
          </a:p>
          <a:p>
            <a:pPr marL="719138" indent="-274638" algn="just">
              <a:lnSpc>
                <a:spcPct val="110000"/>
              </a:lnSpc>
              <a:buFont typeface="Wingdings" pitchFamily="2" charset="2"/>
              <a:buChar char="§"/>
              <a:tabLst>
                <a:tab pos="719138" algn="l"/>
              </a:tabLst>
            </a:pPr>
            <a:endParaRPr lang="sr-Latn-CS" sz="1800" dirty="0"/>
          </a:p>
          <a:p>
            <a:pPr marL="719138" indent="-274638" algn="just">
              <a:lnSpc>
                <a:spcPct val="110000"/>
              </a:lnSpc>
              <a:buFont typeface="Wingdings" pitchFamily="2" charset="2"/>
              <a:buChar char="§"/>
              <a:tabLst>
                <a:tab pos="719138" algn="l"/>
              </a:tabLst>
            </a:pPr>
            <a:endParaRPr lang="hr-HR" sz="1800" dirty="0"/>
          </a:p>
          <a:p>
            <a:pPr marL="118872" indent="0">
              <a:buNone/>
            </a:pPr>
            <a:endParaRPr lang="en-US" sz="1400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82800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252728"/>
          </a:xfrm>
        </p:spPr>
        <p:txBody>
          <a:bodyPr>
            <a:no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Princip izbora vesti - sistem vrednosti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1"/>
            <a:ext cx="12039600" cy="5257800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sz="2400" b="1" i="1" u="sng" dirty="0">
                <a:solidFill>
                  <a:srgbClr val="C00000"/>
                </a:solidFill>
              </a:rPr>
              <a:t>NEGATIVITET</a:t>
            </a:r>
            <a:endParaRPr lang="en-US" sz="2400" b="1" dirty="0">
              <a:solidFill>
                <a:srgbClr val="C00000"/>
              </a:solidFill>
            </a:endParaRPr>
          </a:p>
          <a:p>
            <a:pPr marL="444500" indent="0">
              <a:buNone/>
            </a:pPr>
            <a:endParaRPr lang="hr-HR" sz="11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hr-HR" sz="2400" dirty="0"/>
              <a:t>dramatični događaji – ratovi, katastrofe, terorizam, zločini...dominiraju TV vestima</a:t>
            </a:r>
          </a:p>
          <a:p>
            <a:pPr marL="615950" indent="-171450">
              <a:buClrTx/>
              <a:buFont typeface="Wingdings" pitchFamily="2" charset="2"/>
              <a:buChar char="§"/>
            </a:pPr>
            <a:endParaRPr lang="hr-HR" sz="11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što je veća tragedija i što su ubedljivije slike katastrofe, to su vesti gledanije</a:t>
            </a:r>
          </a:p>
          <a:p>
            <a:pPr marL="444500" indent="0">
              <a:buClrTx/>
              <a:buNone/>
            </a:pPr>
            <a:r>
              <a:rPr lang="sr-Latn-CS" sz="1800" dirty="0"/>
              <a:t> </a:t>
            </a:r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TV gledalac posmatra većinu dramatičnih vesti sa izvesnom dozom „olakšanja“ – to se dešava nekom drugom i lakše „nosi“ svoje svakodnevne probleme</a:t>
            </a:r>
          </a:p>
          <a:p>
            <a:pPr marL="444500" indent="0">
              <a:buClrTx/>
              <a:buNone/>
            </a:pPr>
            <a:endParaRPr lang="sr-Latn-CS" sz="1100" dirty="0"/>
          </a:p>
          <a:p>
            <a:pPr marL="730250" indent="-285750">
              <a:buClrTx/>
              <a:buFont typeface="Wingdings" pitchFamily="2" charset="2"/>
              <a:buChar char="§"/>
            </a:pPr>
            <a:r>
              <a:rPr lang="sr-Latn-CS" sz="2400" dirty="0"/>
              <a:t>akcenat se stavlja na sam dramatičan događaj – na posledicu, a manje ili skoro nikako na uzrok</a:t>
            </a:r>
          </a:p>
          <a:p>
            <a:pPr marL="737108" lvl="1" indent="0">
              <a:buNone/>
            </a:pPr>
            <a:endParaRPr lang="hr-HR" sz="2400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pic>
        <p:nvPicPr>
          <p:cNvPr id="1026" name="Picture 2" descr="C:\Users\Pixi\Desktop\PKPixi\AU NOVI NOVI\AU predavanje FOTKE PP\III g\letnji\fotke TV PRODUKCIJA 6\produkcija INFO\9a. TVScreenCNNBreakingNew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169" y="4662772"/>
            <a:ext cx="2775662" cy="210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4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456</TotalTime>
  <Words>1441</Words>
  <Application>Microsoft Office PowerPoint</Application>
  <PresentationFormat>Widescreen</PresentationFormat>
  <Paragraphs>333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VESTI</vt:lpstr>
      <vt:lpstr>  TV centri...</vt:lpstr>
      <vt:lpstr> ... agencijski servisi ...</vt:lpstr>
      <vt:lpstr>VESTI</vt:lpstr>
      <vt:lpstr>VESTI ...kako je počelo</vt:lpstr>
      <vt:lpstr>VESTI</vt:lpstr>
      <vt:lpstr>VESTI</vt:lpstr>
      <vt:lpstr>Princip izbora vesti - sistem vrednosti </vt:lpstr>
      <vt:lpstr>Princip izbora vesti - sistem vrednosti </vt:lpstr>
      <vt:lpstr>Princip izbora vesti - sistem vrednosti </vt:lpstr>
      <vt:lpstr>Princip izbora vesti - sistem vrednosti </vt:lpstr>
      <vt:lpstr>Princip izbora vesti - sistem vrednosti </vt:lpstr>
      <vt:lpstr>Princip izbora vesti - sistem vrednosti </vt:lpstr>
      <vt:lpstr>Princip izbora vesti - sistem vrednosti </vt:lpstr>
      <vt:lpstr>Princip izbora vesti - sistem vrednosti </vt:lpstr>
      <vt:lpstr>Princip izbora vesti - sistem vrednosti </vt:lpstr>
      <vt:lpstr>Princip izbora vesti - sistem vrednosti </vt:lpstr>
      <vt:lpstr>Princip izbora vesti - sistem vrednosti </vt:lpstr>
      <vt:lpstr>Princip izbora vesti - sistem vrednosti </vt:lpstr>
      <vt:lpstr>Princip izbora vesti - sistem vrednosti </vt:lpstr>
      <vt:lpstr>Princip izbora vesti - sistem vrednosti </vt:lpstr>
      <vt:lpstr>VESTI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185</cp:revision>
  <dcterms:created xsi:type="dcterms:W3CDTF">2006-08-16T00:00:00Z</dcterms:created>
  <dcterms:modified xsi:type="dcterms:W3CDTF">2024-08-03T11:53:51Z</dcterms:modified>
</cp:coreProperties>
</file>