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9"/>
  </p:notesMasterIdLst>
  <p:sldIdLst>
    <p:sldId id="256" r:id="rId2"/>
    <p:sldId id="276" r:id="rId3"/>
    <p:sldId id="359" r:id="rId4"/>
    <p:sldId id="360" r:id="rId5"/>
    <p:sldId id="361" r:id="rId6"/>
    <p:sldId id="363" r:id="rId7"/>
    <p:sldId id="383" r:id="rId8"/>
    <p:sldId id="384" r:id="rId9"/>
    <p:sldId id="382" r:id="rId10"/>
    <p:sldId id="346" r:id="rId11"/>
    <p:sldId id="345" r:id="rId12"/>
    <p:sldId id="347" r:id="rId13"/>
    <p:sldId id="348" r:id="rId14"/>
    <p:sldId id="385" r:id="rId15"/>
    <p:sldId id="386" r:id="rId16"/>
    <p:sldId id="387" r:id="rId17"/>
    <p:sldId id="388" r:id="rId18"/>
    <p:sldId id="338" r:id="rId19"/>
    <p:sldId id="311" r:id="rId20"/>
    <p:sldId id="343" r:id="rId21"/>
    <p:sldId id="344" r:id="rId22"/>
    <p:sldId id="331" r:id="rId23"/>
    <p:sldId id="328" r:id="rId24"/>
    <p:sldId id="332" r:id="rId25"/>
    <p:sldId id="333" r:id="rId26"/>
    <p:sldId id="334" r:id="rId27"/>
    <p:sldId id="349" r:id="rId28"/>
    <p:sldId id="271" r:id="rId29"/>
    <p:sldId id="354" r:id="rId30"/>
    <p:sldId id="355" r:id="rId31"/>
    <p:sldId id="356" r:id="rId32"/>
    <p:sldId id="357" r:id="rId33"/>
    <p:sldId id="284" r:id="rId34"/>
    <p:sldId id="285" r:id="rId35"/>
    <p:sldId id="323" r:id="rId36"/>
    <p:sldId id="324" r:id="rId37"/>
    <p:sldId id="381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90" y="4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03-Aug-24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03-Aug-24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jpe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0720" y="4495800"/>
            <a:ext cx="8382000" cy="609600"/>
          </a:xfrm>
        </p:spPr>
        <p:txBody>
          <a:bodyPr>
            <a:normAutofit/>
          </a:bodyPr>
          <a:lstStyle/>
          <a:p>
            <a:pPr algn="ctr"/>
            <a:r>
              <a:rPr lang="sr-Latn-RS" sz="4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5751576"/>
            <a:ext cx="8153400" cy="533400"/>
          </a:xfrm>
        </p:spPr>
        <p:txBody>
          <a:bodyPr>
            <a:noAutofit/>
          </a:bodyPr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„Televizija je višak proizvodnje a manjak kvaliteta“</a:t>
            </a:r>
          </a:p>
          <a:p>
            <a:pPr algn="ctr"/>
            <a:r>
              <a:rPr lang="sr-Latn-RS" sz="1400" i="1" dirty="0">
                <a:solidFill>
                  <a:schemeClr val="tx1"/>
                </a:solidFill>
              </a:rPr>
              <a:t>							        </a:t>
            </a:r>
            <a:r>
              <a:rPr lang="sr-Latn-RS" sz="1800" i="1" dirty="0">
                <a:solidFill>
                  <a:schemeClr val="tx1"/>
                </a:solidFill>
              </a:rPr>
              <a:t>Andre Bazen</a:t>
            </a:r>
            <a:endParaRPr lang="en-US" sz="1050" i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087" y="304800"/>
            <a:ext cx="6060426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287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Potencijalno profesionalno angažovanje...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4635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dirty="0">
                <a:latin typeface="Corbel" pitchFamily="34" charset="0"/>
              </a:rPr>
              <a:t>kulturno umetničke institucije</a:t>
            </a:r>
          </a:p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597" y="2059910"/>
            <a:ext cx="6741871" cy="4569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591" y="2059911"/>
            <a:ext cx="6850809" cy="456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2040633"/>
            <a:ext cx="6084598" cy="4560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191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4635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dirty="0">
                <a:latin typeface="Corbel" pitchFamily="34" charset="0"/>
              </a:rPr>
              <a:t>medijske ustanove</a:t>
            </a:r>
          </a:p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26" name="Picture 2" descr="C:\Users\Pixi\Desktop\PKPixi\AU NOVI NOVI\FOTKE za kabinet\code-media-2017-featur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006600"/>
            <a:ext cx="7048500" cy="469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Potencijalno profesionalno angažovanje...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44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404622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sz="2400" dirty="0">
                <a:latin typeface="Corbel" pitchFamily="34" charset="0"/>
              </a:rPr>
              <a:t>producentske kuće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1" y="2049913"/>
            <a:ext cx="6473825" cy="45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Potencijalno profesionalno angažovanje...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057400"/>
            <a:ext cx="8366324" cy="4578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80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404622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sz="2400" dirty="0">
                <a:latin typeface="Corbel" pitchFamily="34" charset="0"/>
              </a:rPr>
              <a:t>marketinške agencije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164080"/>
            <a:ext cx="7315200" cy="438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53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Potencijalno profesionalno angažovanje...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28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centri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041" y="1524000"/>
            <a:ext cx="1525359" cy="152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255934"/>
            <a:ext cx="1554076" cy="1554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577278"/>
            <a:ext cx="1466541" cy="146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413" y="3241207"/>
            <a:ext cx="1567587" cy="156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77634"/>
            <a:ext cx="1999829" cy="146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40" y="3238038"/>
            <a:ext cx="1550960" cy="155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241" y="1524000"/>
            <a:ext cx="1525359" cy="152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7" name="Picture 1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3" r="19197"/>
          <a:stretch/>
        </p:blipFill>
        <p:spPr bwMode="auto">
          <a:xfrm>
            <a:off x="9144000" y="1572539"/>
            <a:ext cx="1676400" cy="152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8" name="Picture 1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7"/>
          <a:stretch/>
        </p:blipFill>
        <p:spPr bwMode="auto">
          <a:xfrm>
            <a:off x="6324600" y="3233173"/>
            <a:ext cx="1447120" cy="157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029200"/>
            <a:ext cx="2385584" cy="16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9" r="23519"/>
          <a:stretch/>
        </p:blipFill>
        <p:spPr bwMode="auto">
          <a:xfrm>
            <a:off x="5943600" y="5017085"/>
            <a:ext cx="1839284" cy="16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245541"/>
            <a:ext cx="1567587" cy="156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3221411"/>
            <a:ext cx="1567587" cy="156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372" y="5058611"/>
            <a:ext cx="1662428" cy="1662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62A0E6-227B-A9E4-5B4B-E8CF70E7B8A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53400" y="5058611"/>
            <a:ext cx="2923178" cy="164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66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Produkcijske kuće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730" y="1665242"/>
            <a:ext cx="1679210" cy="167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879" y="1681482"/>
            <a:ext cx="1739453" cy="1671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2664630"/>
            <a:ext cx="1143000" cy="296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764" y="1695450"/>
            <a:ext cx="1648794" cy="165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646" y="5154577"/>
            <a:ext cx="1458377" cy="1458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649" y="1728021"/>
            <a:ext cx="1624551" cy="1624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942" y="5176518"/>
            <a:ext cx="1889012" cy="143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544" y="5178418"/>
            <a:ext cx="2381365" cy="143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390" y="5176518"/>
            <a:ext cx="2026753" cy="143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737725"/>
            <a:ext cx="3165158" cy="1136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496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213" y="1697735"/>
            <a:ext cx="3227788" cy="15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56284"/>
            <a:ext cx="2949305" cy="1587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296" y="1645822"/>
            <a:ext cx="2879178" cy="161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410" y="3514259"/>
            <a:ext cx="2401611" cy="1687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Produkcijske kuće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45" y="5604250"/>
            <a:ext cx="4583002" cy="845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691" y="5569373"/>
            <a:ext cx="4583002" cy="91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167" y="3522693"/>
            <a:ext cx="3772266" cy="1691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579" y="3510209"/>
            <a:ext cx="1897017" cy="1691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56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86" y="4306571"/>
            <a:ext cx="2228097" cy="2032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27" y="1931227"/>
            <a:ext cx="2903014" cy="1148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968" y="4904008"/>
            <a:ext cx="3526771" cy="716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580" y="4327509"/>
            <a:ext cx="1990348" cy="199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368" y="2079905"/>
            <a:ext cx="3516772" cy="85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180" y="1752600"/>
            <a:ext cx="1990348" cy="199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Marketinške agencije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2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42" y="1752600"/>
            <a:ext cx="9085863" cy="495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centri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932" y="2332686"/>
            <a:ext cx="9088610" cy="343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800" y="2267220"/>
            <a:ext cx="9036580" cy="370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921" y="1563175"/>
            <a:ext cx="7901971" cy="525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536" y="1753065"/>
            <a:ext cx="8773069" cy="4937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520" y="1564775"/>
            <a:ext cx="7811336" cy="520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26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	... 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01" y="1604695"/>
            <a:ext cx="9058397" cy="509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34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82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 fontScale="92500" lnSpcReduction="10000"/>
          </a:bodyPr>
          <a:lstStyle/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Stara kineska poslovica kaže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r>
              <a:rPr lang="vi-VN" sz="2400" b="1" i="1" dirty="0">
                <a:latin typeface="Corbel" pitchFamily="34" charset="0"/>
              </a:rPr>
              <a:t>”Putovanje od hiljadu milja počinje jednim korakom”. </a:t>
            </a:r>
            <a:endParaRPr lang="sr-Latn-RS" sz="2400" b="1" i="1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r>
              <a:rPr lang="vi-VN" sz="2600" dirty="0">
                <a:latin typeface="Corbel" pitchFamily="34" charset="0"/>
              </a:rPr>
              <a:t>Na jednom delu tog puta shvatate da li ćete uspeti ili ne, </a:t>
            </a:r>
            <a:endParaRPr lang="sr-Latn-RS" sz="26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r>
              <a:rPr lang="vi-VN" sz="2600" dirty="0">
                <a:latin typeface="Corbel" pitchFamily="34" charset="0"/>
              </a:rPr>
              <a:t>ali ako ne načinite taj prvi korak, nikada nećete saznati.</a:t>
            </a:r>
            <a:endParaRPr lang="sr-Latn-RS" sz="26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2" y="2514600"/>
            <a:ext cx="7534275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73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 ... show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804" y="1562100"/>
            <a:ext cx="9250992" cy="518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78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 ... sport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890" y="1752600"/>
            <a:ext cx="8538135" cy="480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700" y="1595438"/>
            <a:ext cx="7656513" cy="510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013" y="1790700"/>
            <a:ext cx="7559675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523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974" y="1524000"/>
            <a:ext cx="8754451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11582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 ...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71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1524000"/>
            <a:ext cx="70104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... talk show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37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24" y="1524000"/>
            <a:ext cx="10046751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11582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 ... 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54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524000"/>
            <a:ext cx="89154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899" y="1573745"/>
            <a:ext cx="7726001" cy="5158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... dokumentarac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03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781" y="1523999"/>
            <a:ext cx="7856437" cy="5239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     ... reklame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62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1158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    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... reality show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466" y="1532860"/>
            <a:ext cx="6333067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769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82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Osnovni pojmovi u produkciji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520700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b="1" dirty="0"/>
              <a:t>Zadaci</a:t>
            </a:r>
          </a:p>
          <a:p>
            <a:pPr marL="177800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600" b="1" dirty="0"/>
              <a:t>				</a:t>
            </a: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204" y="1951344"/>
            <a:ext cx="6230596" cy="467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Osnovni pojmovi u produkciji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520700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b="1" dirty="0"/>
              <a:t>Resursi</a:t>
            </a:r>
          </a:p>
          <a:p>
            <a:pPr marL="177800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600" b="1" dirty="0"/>
              <a:t>				</a:t>
            </a: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... finansijska sredstva</a:t>
            </a:r>
            <a:endParaRPr lang="vi-VN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46" y="2057400"/>
            <a:ext cx="6041308" cy="400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35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Mnogi ljudi imaju ideju za film, TV emisiju, pozorišnu predstavu, kulturni događaj</a:t>
            </a:r>
            <a:r>
              <a:rPr lang="sr-Latn-RS" sz="2400" dirty="0">
                <a:latin typeface="Corbel" pitchFamily="34" charset="0"/>
              </a:rPr>
              <a:t>, </a:t>
            </a:r>
            <a:r>
              <a:rPr lang="vi-VN" sz="2400" dirty="0">
                <a:latin typeface="Corbel" pitchFamily="34" charset="0"/>
              </a:rPr>
              <a:t>ali</a:t>
            </a:r>
            <a:r>
              <a:rPr lang="sr-Latn-RS" sz="2400" dirty="0">
                <a:latin typeface="Corbel" pitchFamily="34" charset="0"/>
              </a:rPr>
              <a:t> ...</a:t>
            </a: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... </a:t>
            </a:r>
            <a:r>
              <a:rPr lang="vi-VN" sz="2400" dirty="0">
                <a:latin typeface="Corbel" pitchFamily="34" charset="0"/>
              </a:rPr>
              <a:t>većina ideja ostaje samo neostvareni san. </a:t>
            </a:r>
            <a:endParaRPr lang="sr-Latn-RS" sz="24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576" y="2057400"/>
            <a:ext cx="9282848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11582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08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Osnovni pojmovi u produkciji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520700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b="1" dirty="0"/>
              <a:t>Resursi</a:t>
            </a:r>
          </a:p>
          <a:p>
            <a:pPr marL="177800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600" b="1" dirty="0"/>
              <a:t>				</a:t>
            </a: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... tehnički kapaciteti</a:t>
            </a:r>
            <a:endParaRPr lang="vi-VN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199" y="1905000"/>
            <a:ext cx="6057939" cy="4037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83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Osnovni pojmovi u produkciji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520700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b="1" dirty="0"/>
              <a:t>Resursi</a:t>
            </a:r>
          </a:p>
          <a:p>
            <a:pPr marL="177800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600" b="1" dirty="0"/>
              <a:t>				</a:t>
            </a: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... ekipa realizacije</a:t>
            </a:r>
            <a:endParaRPr lang="vi-VN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31" y="2286000"/>
            <a:ext cx="10970769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263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Osnovni pojmovi u produkciji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520700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b="1" dirty="0"/>
              <a:t>Rokovi</a:t>
            </a:r>
          </a:p>
          <a:p>
            <a:pPr marL="177800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600" b="1" dirty="0"/>
              <a:t>				</a:t>
            </a: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... ako može za juče, bilo bi super!</a:t>
            </a:r>
            <a:endParaRPr lang="vi-VN" sz="24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145" y="2057400"/>
            <a:ext cx="7507710" cy="3745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315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 je sve producent ... 	     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(glumac kao producent)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3061" y="1669943"/>
            <a:ext cx="7205878" cy="5035657"/>
          </a:xfrm>
        </p:spPr>
      </p:pic>
    </p:spTree>
    <p:extLst>
      <p:ext uri="{BB962C8B-B14F-4D97-AF65-F5344CB8AC3E}">
        <p14:creationId xmlns:p14="http://schemas.microsoft.com/office/powerpoint/2010/main" val="207916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99" y="1692194"/>
            <a:ext cx="6503239" cy="5013406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 je sve producent ... 	     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(glumac kao producent)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11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PRODUCENT i vrline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774" y="3109866"/>
            <a:ext cx="2828925" cy="161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Oval 15"/>
          <p:cNvSpPr/>
          <p:nvPr/>
        </p:nvSpPr>
        <p:spPr>
          <a:xfrm>
            <a:off x="762000" y="1828800"/>
            <a:ext cx="3021296" cy="1371600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Komunikativne sposobnosti</a:t>
            </a:r>
            <a:endParaRPr lang="en-US" sz="2400" dirty="0"/>
          </a:p>
        </p:txBody>
      </p:sp>
      <p:sp>
        <p:nvSpPr>
          <p:cNvPr id="18" name="Oval 17"/>
          <p:cNvSpPr/>
          <p:nvPr/>
        </p:nvSpPr>
        <p:spPr>
          <a:xfrm>
            <a:off x="8305177" y="3733800"/>
            <a:ext cx="2820023" cy="13716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Upravljanje konfliktima</a:t>
            </a:r>
            <a:endParaRPr lang="en-US" sz="2400" dirty="0"/>
          </a:p>
        </p:txBody>
      </p:sp>
      <p:sp>
        <p:nvSpPr>
          <p:cNvPr id="19" name="Oval 18"/>
          <p:cNvSpPr/>
          <p:nvPr/>
        </p:nvSpPr>
        <p:spPr>
          <a:xfrm>
            <a:off x="838200" y="3733800"/>
            <a:ext cx="2820023" cy="13716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Emocionalna inteligencija</a:t>
            </a:r>
            <a:endParaRPr lang="en-US" sz="2400" dirty="0"/>
          </a:p>
        </p:txBody>
      </p:sp>
      <p:sp>
        <p:nvSpPr>
          <p:cNvPr id="20" name="Oval 19"/>
          <p:cNvSpPr/>
          <p:nvPr/>
        </p:nvSpPr>
        <p:spPr>
          <a:xfrm>
            <a:off x="4648200" y="1600200"/>
            <a:ext cx="2820023" cy="13716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Slušanje </a:t>
            </a:r>
            <a:endParaRPr lang="en-US" sz="2400" dirty="0"/>
          </a:p>
        </p:txBody>
      </p:sp>
      <p:sp>
        <p:nvSpPr>
          <p:cNvPr id="21" name="Oval 20"/>
          <p:cNvSpPr/>
          <p:nvPr/>
        </p:nvSpPr>
        <p:spPr>
          <a:xfrm>
            <a:off x="4733302" y="4800600"/>
            <a:ext cx="2820023" cy="13716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Saradnja </a:t>
            </a:r>
            <a:endParaRPr lang="en-US" sz="2400" dirty="0"/>
          </a:p>
        </p:txBody>
      </p:sp>
      <p:sp>
        <p:nvSpPr>
          <p:cNvPr id="22" name="Oval 21"/>
          <p:cNvSpPr/>
          <p:nvPr/>
        </p:nvSpPr>
        <p:spPr>
          <a:xfrm>
            <a:off x="8228977" y="1828800"/>
            <a:ext cx="2820023" cy="13716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Upravljanje 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501244" y="6286607"/>
            <a:ext cx="9576329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400" dirty="0" err="1"/>
              <a:t>izbor</a:t>
            </a:r>
            <a:r>
              <a:rPr lang="en-US" sz="2400" dirty="0"/>
              <a:t> </a:t>
            </a:r>
            <a:r>
              <a:rPr lang="en-US" sz="2400" dirty="0" err="1"/>
              <a:t>reči</a:t>
            </a:r>
            <a:r>
              <a:rPr lang="en-US" sz="2400" dirty="0"/>
              <a:t>, </a:t>
            </a:r>
            <a:r>
              <a:rPr lang="en-US" sz="2400" dirty="0" err="1"/>
              <a:t>način</a:t>
            </a:r>
            <a:r>
              <a:rPr lang="en-US" sz="2400" dirty="0"/>
              <a:t> </a:t>
            </a:r>
            <a:r>
              <a:rPr lang="en-US" sz="2400" dirty="0" err="1"/>
              <a:t>govora</a:t>
            </a:r>
            <a:r>
              <a:rPr lang="en-US" sz="2400" dirty="0"/>
              <a:t>, ton, </a:t>
            </a:r>
            <a:r>
              <a:rPr lang="en-US" sz="2400" dirty="0" err="1"/>
              <a:t>izraz</a:t>
            </a:r>
            <a:r>
              <a:rPr lang="en-US" sz="2400" dirty="0"/>
              <a:t> </a:t>
            </a:r>
            <a:r>
              <a:rPr lang="en-US" sz="2400" dirty="0" err="1"/>
              <a:t>lica</a:t>
            </a:r>
            <a:r>
              <a:rPr lang="en-US" sz="2400" dirty="0"/>
              <a:t>, </a:t>
            </a:r>
            <a:r>
              <a:rPr lang="en-US" sz="2400" dirty="0" err="1"/>
              <a:t>govor</a:t>
            </a:r>
            <a:r>
              <a:rPr lang="en-US" sz="2400" dirty="0"/>
              <a:t> </a:t>
            </a:r>
            <a:r>
              <a:rPr lang="en-US" sz="2400" dirty="0" err="1"/>
              <a:t>tela</a:t>
            </a:r>
            <a:r>
              <a:rPr lang="en-US" sz="2400" dirty="0"/>
              <a:t>, </a:t>
            </a:r>
            <a:r>
              <a:rPr lang="en-US" sz="2400" dirty="0" err="1"/>
              <a:t>gestovi</a:t>
            </a:r>
            <a:r>
              <a:rPr lang="en-US" sz="2400" dirty="0"/>
              <a:t> ...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1788" y="6276975"/>
            <a:ext cx="1119714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r-Latn-RS" sz="2400" dirty="0"/>
              <a:t>svaki pojedinac u timu ima svoje emotivne potrebe, stil učenja, komunikacioni pristup ...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1463144" y="6286641"/>
            <a:ext cx="9576329" cy="461665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empatija, poštovanje, iskrenost prema timu</a:t>
            </a:r>
            <a:r>
              <a:rPr lang="en-US" sz="2400" dirty="0"/>
              <a:t> ...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63143" y="6267309"/>
            <a:ext cx="957632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naći izvor konflikta, upravljati i izboriti se posredovanjem </a:t>
            </a:r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1501244" y="6284270"/>
            <a:ext cx="9576329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biti pažljiv i ne prekidati sagovornika, dati mu do znanja da ga slušamo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1501244" y="6293796"/>
            <a:ext cx="9576329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nn-NO" sz="2400" dirty="0"/>
              <a:t>podržava svakog člana tima i podstiče otvorene diskusije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3302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PRODUCENT i ostale osobine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1" y="3420751"/>
            <a:ext cx="2362200" cy="134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Isosceles Triangle 4"/>
          <p:cNvSpPr/>
          <p:nvPr/>
        </p:nvSpPr>
        <p:spPr>
          <a:xfrm>
            <a:off x="304800" y="1913607"/>
            <a:ext cx="3657600" cy="838200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Posvećenost</a:t>
            </a:r>
            <a:endParaRPr lang="en-US" sz="2400" dirty="0"/>
          </a:p>
        </p:txBody>
      </p:sp>
      <p:sp>
        <p:nvSpPr>
          <p:cNvPr id="26" name="Isosceles Triangle 25"/>
          <p:cNvSpPr/>
          <p:nvPr/>
        </p:nvSpPr>
        <p:spPr>
          <a:xfrm>
            <a:off x="4195762" y="1910583"/>
            <a:ext cx="3648075" cy="838200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Kredibilitet</a:t>
            </a:r>
            <a:endParaRPr lang="en-US" sz="2400" dirty="0"/>
          </a:p>
        </p:txBody>
      </p:sp>
      <p:sp>
        <p:nvSpPr>
          <p:cNvPr id="27" name="Isosceles Triangle 26"/>
          <p:cNvSpPr/>
          <p:nvPr/>
        </p:nvSpPr>
        <p:spPr>
          <a:xfrm>
            <a:off x="8077200" y="1910583"/>
            <a:ext cx="3733800" cy="838200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Odgovornost</a:t>
            </a:r>
            <a:endParaRPr lang="en-US" sz="2400" dirty="0"/>
          </a:p>
        </p:txBody>
      </p:sp>
      <p:sp>
        <p:nvSpPr>
          <p:cNvPr id="28" name="Isosceles Triangle 27"/>
          <p:cNvSpPr/>
          <p:nvPr/>
        </p:nvSpPr>
        <p:spPr>
          <a:xfrm>
            <a:off x="152400" y="3170907"/>
            <a:ext cx="3643313" cy="8382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Delegiranje</a:t>
            </a:r>
            <a:endParaRPr lang="en-US" sz="2400" dirty="0"/>
          </a:p>
        </p:txBody>
      </p:sp>
      <p:sp>
        <p:nvSpPr>
          <p:cNvPr id="29" name="Isosceles Triangle 28"/>
          <p:cNvSpPr/>
          <p:nvPr/>
        </p:nvSpPr>
        <p:spPr>
          <a:xfrm>
            <a:off x="8077200" y="3167883"/>
            <a:ext cx="3733800" cy="838200"/>
          </a:xfrm>
          <a:prstGeom prst="triangle">
            <a:avLst/>
          </a:prstGeom>
          <a:solidFill>
            <a:schemeClr val="accent3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Motivisanje</a:t>
            </a:r>
            <a:endParaRPr lang="en-US" sz="2400" dirty="0"/>
          </a:p>
        </p:txBody>
      </p:sp>
      <p:sp>
        <p:nvSpPr>
          <p:cNvPr id="30" name="Isosceles Triangle 29"/>
          <p:cNvSpPr/>
          <p:nvPr/>
        </p:nvSpPr>
        <p:spPr>
          <a:xfrm>
            <a:off x="152401" y="4565843"/>
            <a:ext cx="3643312" cy="838200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Etika</a:t>
            </a:r>
            <a:endParaRPr lang="en-US" sz="2400" dirty="0"/>
          </a:p>
        </p:txBody>
      </p:sp>
      <p:sp>
        <p:nvSpPr>
          <p:cNvPr id="31" name="Isosceles Triangle 30"/>
          <p:cNvSpPr/>
          <p:nvPr/>
        </p:nvSpPr>
        <p:spPr>
          <a:xfrm>
            <a:off x="8153400" y="4572000"/>
            <a:ext cx="3733799" cy="838200"/>
          </a:xfrm>
          <a:prstGeom prst="triangle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Strpljenje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728786" y="5973723"/>
            <a:ext cx="92202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ako ne verujete u svoj projekat, ne očekujte to ni od drugih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1752600" y="5943600"/>
            <a:ext cx="922020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vi ste glavni pa samim tim i najodgovorniji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1762124" y="5955268"/>
            <a:ext cx="9220200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angažujte najbolje za projekat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752600" y="5955268"/>
            <a:ext cx="92202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znati kada podržati i pohvaliti  tim / člana tima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52600" y="5955268"/>
            <a:ext cx="9220200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nn-NO" sz="2400" dirty="0"/>
              <a:t>više je stvar snage karaktera nego stanje duha i vere</a:t>
            </a:r>
            <a:endParaRPr lang="sr-Latn-RS" sz="2400" dirty="0"/>
          </a:p>
        </p:txBody>
      </p:sp>
      <p:sp>
        <p:nvSpPr>
          <p:cNvPr id="16" name="Rectangle 15"/>
          <p:cNvSpPr/>
          <p:nvPr/>
        </p:nvSpPr>
        <p:spPr>
          <a:xfrm>
            <a:off x="1752600" y="5955268"/>
            <a:ext cx="92202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nn-NO" sz="2400" dirty="0"/>
              <a:t>različiti ljudi sa različitim profesionalnim stilovima i različitim ritmovima</a:t>
            </a:r>
            <a:endParaRPr lang="sr-Latn-RS" sz="2400" dirty="0"/>
          </a:p>
        </p:txBody>
      </p:sp>
      <p:sp>
        <p:nvSpPr>
          <p:cNvPr id="17" name="Rectangle 16"/>
          <p:cNvSpPr/>
          <p:nvPr/>
        </p:nvSpPr>
        <p:spPr>
          <a:xfrm>
            <a:off x="1752600" y="5943600"/>
            <a:ext cx="922020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2400" dirty="0">
                <a:latin typeface="Corbel" pitchFamily="34" charset="0"/>
              </a:rPr>
              <a:t>lične potrebe ne treba da se nađu na putu ka izvršenju posla</a:t>
            </a:r>
            <a:endParaRPr lang="en-US" sz="2400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13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6015335"/>
            <a:ext cx="1120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0AD00"/>
              </a:buClr>
              <a:buSzPct val="80000"/>
            </a:pPr>
            <a:r>
              <a:rPr lang="sr-Latn-RS" sz="2400" b="1" dirty="0">
                <a:solidFill>
                  <a:prstClr val="black"/>
                </a:solidFill>
              </a:rPr>
              <a:t>Kad san postane stvarnost, to nije magija, to je PRODUKCIJA! 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PRODUKCIJA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112" y="1600199"/>
            <a:ext cx="8614913" cy="430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197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vi-VN" sz="105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304800" y="1667393"/>
            <a:ext cx="1043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lvl="1" indent="-444500" algn="just">
              <a:buSzPct val="80000"/>
              <a:buFont typeface="Wingdings 2"/>
              <a:buChar char="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Da bi se bilo koja ideja materijalizovala/ostvarila, potreban je neko ko će da pokrene ostvarivanje iste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.</a:t>
            </a:r>
          </a:p>
        </p:txBody>
      </p:sp>
      <p:pic>
        <p:nvPicPr>
          <p:cNvPr id="2050" name="Picture 2" descr="D:\Personal Data\My Folders\POSEBNO\AU\AU NOVI NOVI\slicice za pp\headerStandardiza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400" y="2614214"/>
            <a:ext cx="6827200" cy="391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35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vi-VN" sz="180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885950" y="3667720"/>
            <a:ext cx="2686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lvl="1" indent="-266700" algn="just"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PRODUCENT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098235"/>
            <a:ext cx="6485356" cy="406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62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vi-VN" sz="180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669268"/>
            <a:ext cx="11582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lvl="1" indent="-266700"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prstClr val="black"/>
                </a:solidFill>
              </a:rPr>
              <a:t>PRODUCENT = osoba koja pokreće, kreira i vodi projekat od ideje do realizacije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973" y="4333101"/>
            <a:ext cx="3112052" cy="2147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560" y="1696843"/>
            <a:ext cx="3990879" cy="1732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12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Producent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720" y="3508248"/>
            <a:ext cx="1147618" cy="1147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</p:pic>
      <p:sp>
        <p:nvSpPr>
          <p:cNvPr id="4" name="Folded Corner 3"/>
          <p:cNvSpPr/>
          <p:nvPr/>
        </p:nvSpPr>
        <p:spPr>
          <a:xfrm>
            <a:off x="276226" y="16002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Ima viziju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3" name="Folded Corner 3">
            <a:extLst>
              <a:ext uri="{FF2B5EF4-FFF2-40B4-BE49-F238E27FC236}">
                <a16:creationId xmlns:a16="http://schemas.microsoft.com/office/drawing/2014/main" id="{D10A2640-16B7-C5E1-D2FB-6DC5530C276B}"/>
              </a:ext>
            </a:extLst>
          </p:cNvPr>
          <p:cNvSpPr/>
          <p:nvPr/>
        </p:nvSpPr>
        <p:spPr>
          <a:xfrm>
            <a:off x="304801" y="25908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Usmerava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oblikuje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koordinira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...</a:t>
            </a:r>
          </a:p>
        </p:txBody>
      </p:sp>
      <p:sp>
        <p:nvSpPr>
          <p:cNvPr id="24" name="Folded Corner 3">
            <a:extLst>
              <a:ext uri="{FF2B5EF4-FFF2-40B4-BE49-F238E27FC236}">
                <a16:creationId xmlns:a16="http://schemas.microsoft.com/office/drawing/2014/main" id="{0E1A3149-86FF-32AC-16D9-A5F27996239A}"/>
              </a:ext>
            </a:extLst>
          </p:cNvPr>
          <p:cNvSpPr/>
          <p:nvPr/>
        </p:nvSpPr>
        <p:spPr>
          <a:xfrm>
            <a:off x="276225" y="36576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Simultano prati više faza produkcije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5" name="Folded Corner 3">
            <a:extLst>
              <a:ext uri="{FF2B5EF4-FFF2-40B4-BE49-F238E27FC236}">
                <a16:creationId xmlns:a16="http://schemas.microsoft.com/office/drawing/2014/main" id="{1290E891-0F62-9529-6E85-4FC6B0643FF9}"/>
              </a:ext>
            </a:extLst>
          </p:cNvPr>
          <p:cNvSpPr/>
          <p:nvPr/>
        </p:nvSpPr>
        <p:spPr>
          <a:xfrm>
            <a:off x="276224" y="47244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Kreira  i bira tim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8" name="Folded Corner 3">
            <a:extLst>
              <a:ext uri="{FF2B5EF4-FFF2-40B4-BE49-F238E27FC236}">
                <a16:creationId xmlns:a16="http://schemas.microsoft.com/office/drawing/2014/main" id="{8221F4D7-884B-20F0-080B-0179A6A378E0}"/>
              </a:ext>
            </a:extLst>
          </p:cNvPr>
          <p:cNvSpPr/>
          <p:nvPr/>
        </p:nvSpPr>
        <p:spPr>
          <a:xfrm>
            <a:off x="276224" y="57912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Balansira potrebe i mogućnosti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9" name="Folded Corner 3">
            <a:extLst>
              <a:ext uri="{FF2B5EF4-FFF2-40B4-BE49-F238E27FC236}">
                <a16:creationId xmlns:a16="http://schemas.microsoft.com/office/drawing/2014/main" id="{AC30B05F-35C6-8085-36FB-EDE51D139AC4}"/>
              </a:ext>
            </a:extLst>
          </p:cNvPr>
          <p:cNvSpPr/>
          <p:nvPr/>
        </p:nvSpPr>
        <p:spPr>
          <a:xfrm>
            <a:off x="4151417" y="15621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 potrazi za idejom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0" name="Folded Corner 3">
            <a:extLst>
              <a:ext uri="{FF2B5EF4-FFF2-40B4-BE49-F238E27FC236}">
                <a16:creationId xmlns:a16="http://schemas.microsoft.com/office/drawing/2014/main" id="{7542E123-B4A1-B969-4ABD-193CDA0193DE}"/>
              </a:ext>
            </a:extLst>
          </p:cNvPr>
          <p:cNvSpPr/>
          <p:nvPr/>
        </p:nvSpPr>
        <p:spPr>
          <a:xfrm>
            <a:off x="4151416" y="25908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Rešava probleme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1" name="Folded Corner 3">
            <a:extLst>
              <a:ext uri="{FF2B5EF4-FFF2-40B4-BE49-F238E27FC236}">
                <a16:creationId xmlns:a16="http://schemas.microsoft.com/office/drawing/2014/main" id="{C7901DE4-43BB-0900-D464-3EC90BFAC601}"/>
              </a:ext>
            </a:extLst>
          </p:cNvPr>
          <p:cNvSpPr/>
          <p:nvPr/>
        </p:nvSpPr>
        <p:spPr>
          <a:xfrm>
            <a:off x="8080442" y="364617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Prati razvoj tehnologije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2" name="Folded Corner 3">
            <a:extLst>
              <a:ext uri="{FF2B5EF4-FFF2-40B4-BE49-F238E27FC236}">
                <a16:creationId xmlns:a16="http://schemas.microsoft.com/office/drawing/2014/main" id="{1129F9FC-D9CA-35B0-FEA1-59A9005D04EE}"/>
              </a:ext>
            </a:extLst>
          </p:cNvPr>
          <p:cNvSpPr/>
          <p:nvPr/>
        </p:nvSpPr>
        <p:spPr>
          <a:xfrm>
            <a:off x="4099028" y="47244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Prati zabavnu industriju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i trendove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3" name="Folded Corner 3">
            <a:extLst>
              <a:ext uri="{FF2B5EF4-FFF2-40B4-BE49-F238E27FC236}">
                <a16:creationId xmlns:a16="http://schemas.microsoft.com/office/drawing/2014/main" id="{EB2C2085-C21C-F3E5-E2F1-B9C72F9040F3}"/>
              </a:ext>
            </a:extLst>
          </p:cNvPr>
          <p:cNvSpPr/>
          <p:nvPr/>
        </p:nvSpPr>
        <p:spPr>
          <a:xfrm>
            <a:off x="4099027" y="57912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Skuplja korisne informacije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4" name="Folded Corner 3">
            <a:extLst>
              <a:ext uri="{FF2B5EF4-FFF2-40B4-BE49-F238E27FC236}">
                <a16:creationId xmlns:a16="http://schemas.microsoft.com/office/drawing/2014/main" id="{29F894A0-F059-2F42-B25E-BD50364E0CE9}"/>
              </a:ext>
            </a:extLst>
          </p:cNvPr>
          <p:cNvSpPr/>
          <p:nvPr/>
        </p:nvSpPr>
        <p:spPr>
          <a:xfrm>
            <a:off x="8080442" y="158877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Ima plan B...C ...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5" name="Folded Corner 3">
            <a:extLst>
              <a:ext uri="{FF2B5EF4-FFF2-40B4-BE49-F238E27FC236}">
                <a16:creationId xmlns:a16="http://schemas.microsoft.com/office/drawing/2014/main" id="{7C1B0A3C-1DFE-08FE-F181-269D824CB061}"/>
              </a:ext>
            </a:extLst>
          </p:cNvPr>
          <p:cNvSpPr/>
          <p:nvPr/>
        </p:nvSpPr>
        <p:spPr>
          <a:xfrm>
            <a:off x="8045411" y="25908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Kreira i upravlja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6" name="Folded Corner 3">
            <a:extLst>
              <a:ext uri="{FF2B5EF4-FFF2-40B4-BE49-F238E27FC236}">
                <a16:creationId xmlns:a16="http://schemas.microsoft.com/office/drawing/2014/main" id="{9D29E31B-A4BF-9185-F5F0-E4482F8FFEB8}"/>
              </a:ext>
            </a:extLst>
          </p:cNvPr>
          <p:cNvSpPr/>
          <p:nvPr/>
        </p:nvSpPr>
        <p:spPr>
          <a:xfrm>
            <a:off x="8084253" y="47244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Prati ko je ko i ko šta radi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7" name="Folded Corner 3">
            <a:extLst>
              <a:ext uri="{FF2B5EF4-FFF2-40B4-BE49-F238E27FC236}">
                <a16:creationId xmlns:a16="http://schemas.microsoft.com/office/drawing/2014/main" id="{DFFBAEA2-475E-E8C1-59D1-4D138FEE8289}"/>
              </a:ext>
            </a:extLst>
          </p:cNvPr>
          <p:cNvSpPr/>
          <p:nvPr/>
        </p:nvSpPr>
        <p:spPr>
          <a:xfrm>
            <a:off x="8080443" y="578739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Vođa tima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139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Zvanja / radne pozicije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dirty="0">
                <a:latin typeface="Corbel" pitchFamily="34" charset="0"/>
              </a:rPr>
              <a:t>	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762000" y="1792932"/>
            <a:ext cx="7010400" cy="4800600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362200" y="5715000"/>
            <a:ext cx="381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667000" y="5105400"/>
            <a:ext cx="3200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71800" y="4495800"/>
            <a:ext cx="2590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276600" y="3962400"/>
            <a:ext cx="1981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581400" y="3352800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429000" y="5791200"/>
            <a:ext cx="16594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organizator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03028" y="5181600"/>
            <a:ext cx="2483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glavni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organizator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533278" y="4572000"/>
            <a:ext cx="14959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producent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30545" y="2521803"/>
            <a:ext cx="15748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direktor</a:t>
            </a:r>
            <a:r>
              <a:rPr kumimoji="0" lang="sr-Latn-R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produkcije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166534" y="3429000"/>
            <a:ext cx="23198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glavni producent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116841" y="3962400"/>
            <a:ext cx="23695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izvršni producent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58000" y="1928337"/>
            <a:ext cx="51053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Postojeća izmišljena zvanja:</a:t>
            </a:r>
          </a:p>
          <a:p>
            <a:pPr marL="118872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	- asistent producenta</a:t>
            </a:r>
          </a:p>
          <a:p>
            <a:pPr marL="118872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	- asistent produkcije</a:t>
            </a:r>
          </a:p>
          <a:p>
            <a:pPr marL="118872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	- kreativni producent</a:t>
            </a:r>
          </a:p>
          <a:p>
            <a:pPr marL="118872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             -direktor serije/direktor filma</a:t>
            </a:r>
          </a:p>
        </p:txBody>
      </p:sp>
      <p:sp>
        <p:nvSpPr>
          <p:cNvPr id="8" name="Minus 7"/>
          <p:cNvSpPr/>
          <p:nvPr/>
        </p:nvSpPr>
        <p:spPr>
          <a:xfrm rot="18710924">
            <a:off x="7805992" y="2929271"/>
            <a:ext cx="3057018" cy="228566"/>
          </a:xfrm>
          <a:prstGeom prst="mathMinus">
            <a:avLst/>
          </a:prstGeom>
          <a:ln w="28575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 w="38100"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6" name="Minus 25"/>
          <p:cNvSpPr/>
          <p:nvPr/>
        </p:nvSpPr>
        <p:spPr>
          <a:xfrm rot="1980250">
            <a:off x="7429868" y="2945202"/>
            <a:ext cx="3848517" cy="297889"/>
          </a:xfrm>
          <a:prstGeom prst="mathMinu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364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/>
      <p:bldP spid="20" grpId="0"/>
      <p:bldP spid="21" grpId="0"/>
      <p:bldP spid="22" grpId="0"/>
      <p:bldP spid="23" grpId="0"/>
      <p:bldP spid="24" grpId="0"/>
      <p:bldP spid="8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Zvanja / radne pozicije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Na pitanje – šta radi asistent produkcije u ekipi?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Sledi odgovor producenta projekta...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dirty="0">
                <a:latin typeface="Corbel" pitchFamily="34" charset="0"/>
              </a:rPr>
              <a:t>	</a:t>
            </a:r>
            <a:r>
              <a:rPr lang="sr-Latn-RS" sz="2400" dirty="0">
                <a:latin typeface="Corbel" pitchFamily="34" charset="0"/>
              </a:rPr>
              <a:t>„...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trebao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bi da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vodi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racuna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o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glumcima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saceka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ih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sprovede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do seta,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skonta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koliku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kolicinu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pene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na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kafi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koju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natasa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ninkovic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voli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Uglavnom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radi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kao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runner -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dakle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brine se o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motorolama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zatvara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prolaze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kad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je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eksterijer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podeli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radna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naredjenja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uvek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ima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informaciju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koja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scena se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snima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ko je u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sceni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gde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je set...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Niz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poslica</a:t>
            </a:r>
            <a:r>
              <a:rPr lang="sr-Latn-R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...“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56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2932</TotalTime>
  <Words>748</Words>
  <Application>Microsoft Office PowerPoint</Application>
  <PresentationFormat>Widescreen</PresentationFormat>
  <Paragraphs>312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Uvod u PRODUKCIJU</vt:lpstr>
      <vt:lpstr>Uvod u produkciju ...</vt:lpstr>
      <vt:lpstr>Uvod u produkciju ...</vt:lpstr>
      <vt:lpstr>Uvod u produkciju ...</vt:lpstr>
      <vt:lpstr>Uvod u produkciju ...</vt:lpstr>
      <vt:lpstr>Uvod u produkciju ...</vt:lpstr>
      <vt:lpstr>Producent ...</vt:lpstr>
      <vt:lpstr>Zvanja / radne pozicije ...</vt:lpstr>
      <vt:lpstr>Zvanja / radne pozicije ...</vt:lpstr>
      <vt:lpstr>Potencijalno profesionalno angažovanje...</vt:lpstr>
      <vt:lpstr>Potencijalno profesionalno angažovanje...</vt:lpstr>
      <vt:lpstr>Potencijalno profesionalno angažovanje...</vt:lpstr>
      <vt:lpstr>Potencijalno profesionalno angažovanje...</vt:lpstr>
      <vt:lpstr>TV centri ...</vt:lpstr>
      <vt:lpstr>Produkcijske kuće ...</vt:lpstr>
      <vt:lpstr>Produkcijske kuće ...</vt:lpstr>
      <vt:lpstr>Marketinške agencije ...</vt:lpstr>
      <vt:lpstr>TV centri ...</vt:lpstr>
      <vt:lpstr>TV formati ...     ... vesti</vt:lpstr>
      <vt:lpstr>TV formati ...      ... show</vt:lpstr>
      <vt:lpstr>TV formati ...      ... sport</vt:lpstr>
      <vt:lpstr>TV formati ...      ... serije</vt:lpstr>
      <vt:lpstr>TV formati ...    ... talk show</vt:lpstr>
      <vt:lpstr>TV formati ...      ... kviz</vt:lpstr>
      <vt:lpstr>TV formati ...   ... dokumentarac</vt:lpstr>
      <vt:lpstr>TV formati ...         ... reklame</vt:lpstr>
      <vt:lpstr>TV formati ...       ... reality show</vt:lpstr>
      <vt:lpstr>Osnovni pojmovi u produkciji ...</vt:lpstr>
      <vt:lpstr>Osnovni pojmovi u produkciji ...</vt:lpstr>
      <vt:lpstr>Osnovni pojmovi u produkciji ...</vt:lpstr>
      <vt:lpstr>Osnovni pojmovi u produkciji ...</vt:lpstr>
      <vt:lpstr>Osnovni pojmovi u produkciji ...</vt:lpstr>
      <vt:lpstr>Ko je sve producent ...         (glumac kao producent)</vt:lpstr>
      <vt:lpstr>Ko je sve producent ...         (glumac kao producent)</vt:lpstr>
      <vt:lpstr>PRODUCENT i vrline</vt:lpstr>
      <vt:lpstr>PRODUCENT i ostale osobine</vt:lpstr>
      <vt:lpstr>PRODUKCIJA ...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661</cp:revision>
  <dcterms:created xsi:type="dcterms:W3CDTF">2006-08-16T00:00:00Z</dcterms:created>
  <dcterms:modified xsi:type="dcterms:W3CDTF">2024-08-03T10:34:01Z</dcterms:modified>
</cp:coreProperties>
</file>