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2"/>
  </p:notesMasterIdLst>
  <p:sldIdLst>
    <p:sldId id="304" r:id="rId3"/>
    <p:sldId id="305" r:id="rId4"/>
    <p:sldId id="306" r:id="rId5"/>
    <p:sldId id="329" r:id="rId6"/>
    <p:sldId id="330" r:id="rId7"/>
    <p:sldId id="307" r:id="rId8"/>
    <p:sldId id="317" r:id="rId9"/>
    <p:sldId id="328" r:id="rId10"/>
    <p:sldId id="318" r:id="rId11"/>
    <p:sldId id="320" r:id="rId12"/>
    <p:sldId id="321" r:id="rId13"/>
    <p:sldId id="322" r:id="rId14"/>
    <p:sldId id="331" r:id="rId15"/>
    <p:sldId id="323" r:id="rId16"/>
    <p:sldId id="332" r:id="rId17"/>
    <p:sldId id="324" r:id="rId18"/>
    <p:sldId id="325" r:id="rId19"/>
    <p:sldId id="326" r:id="rId20"/>
    <p:sldId id="32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848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53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323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756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78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431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94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32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837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155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9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03-Aug-24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38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637276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Sitkom (komedija situacije)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101" y="228600"/>
            <a:ext cx="7709798" cy="459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714238"/>
            <a:ext cx="8077200" cy="6080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Kviz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575" y="304800"/>
            <a:ext cx="8010850" cy="449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6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form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igre u kojoj takmičar ili grupa učesnika pokušava</a:t>
            </a:r>
            <a:r>
              <a:rPr lang="sr-Latn-RS" sz="2400" dirty="0">
                <a:latin typeface="Corbel" pitchFamily="34" charset="0"/>
              </a:rPr>
              <a:t>ju</a:t>
            </a:r>
            <a:r>
              <a:rPr lang="vi-VN" sz="2400" dirty="0">
                <a:latin typeface="Corbel" pitchFamily="34" charset="0"/>
              </a:rPr>
              <a:t> da da</a:t>
            </a:r>
            <a:r>
              <a:rPr lang="sr-Latn-RS" sz="2400" dirty="0">
                <a:latin typeface="Corbel" pitchFamily="34" charset="0"/>
              </a:rPr>
              <a:t>ju</a:t>
            </a:r>
            <a:r>
              <a:rPr lang="vi-VN" sz="2400" dirty="0">
                <a:latin typeface="Corbel" pitchFamily="34" charset="0"/>
              </a:rPr>
              <a:t> tačan odgovor na određena pitanja iz različitih oblasti znanja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pravopisni kviz ”Kako se piše”, emitovan je uživo iz BBC televizijskog studija 1938. godine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pogađanje profesije takmičara </a:t>
            </a:r>
            <a:r>
              <a:rPr lang="sr-Latn-RS" sz="2400" dirty="0">
                <a:latin typeface="Corbel" pitchFamily="34" charset="0"/>
              </a:rPr>
              <a:t>  - </a:t>
            </a:r>
            <a:r>
              <a:rPr lang="vi-VN" sz="2400" dirty="0">
                <a:latin typeface="Corbel" pitchFamily="34" charset="0"/>
              </a:rPr>
              <a:t>1950. u Americi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kraj</a:t>
            </a:r>
            <a:r>
              <a:rPr lang="sr-Latn-RS" sz="2400" dirty="0">
                <a:latin typeface="Corbel" pitchFamily="34" charset="0"/>
              </a:rPr>
              <a:t>em</a:t>
            </a:r>
            <a:r>
              <a:rPr lang="vi-VN" sz="2400" dirty="0">
                <a:latin typeface="Corbel" pitchFamily="34" charset="0"/>
              </a:rPr>
              <a:t> pedesetih godina u kvizove se uvode velike novčane nagrade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r</a:t>
            </a:r>
            <a:r>
              <a:rPr lang="vi-VN" sz="2400" dirty="0">
                <a:latin typeface="Corbel" pitchFamily="34" charset="0"/>
              </a:rPr>
              <a:t>azlikujemo nekoliko tipova takmičarskih emisija: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896938" lvl="1" indent="17780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b="1" i="1" dirty="0">
                <a:solidFill>
                  <a:srgbClr val="C00000"/>
                </a:solidFill>
                <a:latin typeface="Corbel" pitchFamily="34" charset="0"/>
              </a:rPr>
              <a:t>specijalizovane</a:t>
            </a:r>
          </a:p>
          <a:p>
            <a:pPr marL="896938" lvl="1" indent="17780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b="1" i="1" dirty="0">
                <a:solidFill>
                  <a:srgbClr val="C00000"/>
                </a:solidFill>
                <a:latin typeface="Corbel" pitchFamily="34" charset="0"/>
              </a:rPr>
              <a:t>intelektualne</a:t>
            </a:r>
          </a:p>
          <a:p>
            <a:pPr marL="896938" lvl="1" indent="17780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b="1" i="1" dirty="0">
                <a:solidFill>
                  <a:srgbClr val="C00000"/>
                </a:solidFill>
                <a:latin typeface="Corbel" pitchFamily="34" charset="0"/>
              </a:rPr>
              <a:t>sa slavnim ličnostima</a:t>
            </a:r>
          </a:p>
          <a:p>
            <a:pPr marL="896938" lvl="1" indent="177800" algn="just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b="1" i="1" dirty="0">
                <a:solidFill>
                  <a:srgbClr val="C00000"/>
                </a:solidFill>
                <a:latin typeface="Corbel" pitchFamily="34" charset="0"/>
              </a:rPr>
              <a:t>populističke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600" y="4249135"/>
            <a:ext cx="1815465" cy="250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4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Specijalizovani</a:t>
            </a:r>
            <a:r>
              <a:rPr lang="sr-Latn-RS" sz="2400" dirty="0">
                <a:latin typeface="Corbel" pitchFamily="34" charset="0"/>
              </a:rPr>
              <a:t> - </a:t>
            </a:r>
            <a:r>
              <a:rPr lang="vi-VN" sz="2400" dirty="0">
                <a:latin typeface="Corbel" pitchFamily="34" charset="0"/>
              </a:rPr>
              <a:t>izdvajanjem oblasti koji su prisutni u intelektualnim kvizovima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i="1" u="sng" dirty="0">
                <a:latin typeface="Corbel" pitchFamily="34" charset="0"/>
              </a:rPr>
              <a:t>definisan</a:t>
            </a:r>
            <a:r>
              <a:rPr lang="sr-Latn-RS" sz="2400" i="1" u="sng" dirty="0">
                <a:latin typeface="Corbel" pitchFamily="34" charset="0"/>
              </a:rPr>
              <a:t>a</a:t>
            </a:r>
            <a:r>
              <a:rPr lang="vi-VN" sz="2400" i="1" u="sng" dirty="0">
                <a:latin typeface="Corbel" pitchFamily="34" charset="0"/>
              </a:rPr>
              <a:t> ciljn</a:t>
            </a:r>
            <a:r>
              <a:rPr lang="sr-Latn-RS" sz="2400" i="1" u="sng" dirty="0">
                <a:latin typeface="Corbel" pitchFamily="34" charset="0"/>
              </a:rPr>
              <a:t>a</a:t>
            </a:r>
            <a:r>
              <a:rPr lang="vi-VN" sz="2400" i="1" u="sng" dirty="0">
                <a:latin typeface="Corbel" pitchFamily="34" charset="0"/>
              </a:rPr>
              <a:t> grup</a:t>
            </a:r>
            <a:r>
              <a:rPr lang="sr-Latn-RS" sz="2400" i="1" u="sng" dirty="0">
                <a:latin typeface="Corbel" pitchFamily="34" charset="0"/>
              </a:rPr>
              <a:t>a</a:t>
            </a:r>
            <a:r>
              <a:rPr lang="vi-VN" sz="2400" i="1" u="sng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kojoj je namenjena 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teme specijalizovanih kvizova – film, muzika, sport, automobilizam, ujedno su i najkomercijalnije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86" y="3582880"/>
            <a:ext cx="4265227" cy="319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5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I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ntelektualni kvizovi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zabava prerušena u intelektualno uzdizanje gledalaca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pšte znanje je oblast koja je zastupljena u kvizovima – umetnost, kultura,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geografija</a:t>
            </a:r>
            <a:r>
              <a:rPr lang="sr-Latn-RS" sz="2400" dirty="0">
                <a:latin typeface="Corbel" pitchFamily="34" charset="0"/>
              </a:rPr>
              <a:t>, </a:t>
            </a:r>
            <a:r>
              <a:rPr lang="vi-VN" sz="2400" dirty="0">
                <a:latin typeface="Corbel" pitchFamily="34" charset="0"/>
              </a:rPr>
              <a:t>istorija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gleda</a:t>
            </a:r>
            <a:r>
              <a:rPr lang="sr-Latn-RS" sz="2400" dirty="0">
                <a:latin typeface="Corbel" pitchFamily="34" charset="0"/>
              </a:rPr>
              <a:t>oci</a:t>
            </a:r>
            <a:r>
              <a:rPr lang="vi-VN" sz="2400" dirty="0">
                <a:latin typeface="Corbel" pitchFamily="34" charset="0"/>
              </a:rPr>
              <a:t> ispred TV prijemnika </a:t>
            </a:r>
            <a:r>
              <a:rPr lang="vi-VN" sz="2400" i="1" u="sng" dirty="0">
                <a:latin typeface="Corbel" pitchFamily="34" charset="0"/>
              </a:rPr>
              <a:t>aktivno učestvuj</a:t>
            </a:r>
            <a:r>
              <a:rPr lang="sr-Latn-RS" sz="2400" i="1" u="sng" dirty="0">
                <a:latin typeface="Corbel" pitchFamily="34" charset="0"/>
              </a:rPr>
              <a:t>u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gledalac </a:t>
            </a:r>
            <a:r>
              <a:rPr lang="vi-VN" sz="2400" dirty="0">
                <a:latin typeface="Corbel" pitchFamily="34" charset="0"/>
              </a:rPr>
              <a:t>će se ”</a:t>
            </a:r>
            <a:r>
              <a:rPr lang="vi-VN" sz="2400" i="1" u="sng" dirty="0">
                <a:latin typeface="Corbel" pitchFamily="34" charset="0"/>
              </a:rPr>
              <a:t>samovrednovati</a:t>
            </a:r>
            <a:r>
              <a:rPr lang="vi-VN" sz="2400" dirty="0">
                <a:latin typeface="Corbel" pitchFamily="34" charset="0"/>
              </a:rPr>
              <a:t>” u odnosu na takmičare u kvizu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533" y="4305300"/>
            <a:ext cx="433493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4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Sa slavnim ličnostima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- namenjeni u humanitarne svrhe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sposobnosti slavne osobe da vodi zanimljiv razgovor, da pokaže svoje opšte obrazovanje zbog sopstvene slike o samom sebi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ovakvi kvizovi su mnogo bliže emisijama talk show a kviz je samo povod za razgovor, pošto je nevažno samo poentiranje rezultata već predstavljanje slavne ličnosti u jednoj sasvim drugoj situaciji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4114800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88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Populistički</a:t>
            </a:r>
            <a:r>
              <a:rPr lang="sr-Latn-RS" sz="2400" dirty="0">
                <a:latin typeface="Corbel" pitchFamily="34" charset="0"/>
              </a:rPr>
              <a:t> - kombinacija elemenata zabave samog takmičenja, mentalnog i fizičkog, i opšteg šou programa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sadrže karakteristike popularne zabave -  nude zajedništvo, zabavu, izobilje, energiju, kao suprotnost oskudici, iscrpljenosti i izolaciji, što je svojstveno realnom životu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3657600"/>
            <a:ext cx="4571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15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elementi </a:t>
            </a:r>
            <a:r>
              <a:rPr lang="sr-Latn-RS" sz="9600" b="1" dirty="0">
                <a:latin typeface="Corbel" pitchFamily="34" charset="0"/>
              </a:rPr>
              <a:t>rituala i igre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ritual</a:t>
            </a:r>
            <a:r>
              <a:rPr lang="sr-Latn-RS" sz="9600" dirty="0">
                <a:latin typeface="Corbel" pitchFamily="34" charset="0"/>
              </a:rPr>
              <a:t> - spaja ljude različite starosne dobi, porekla i društvenog položaja, da bi učestvovali u zajedničkom iskustvu i na taj način stvorili zajedničko značenje i identitet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crkvena služba - </a:t>
            </a:r>
            <a:r>
              <a:rPr lang="vi-VN" sz="9600" dirty="0">
                <a:latin typeface="Corbel" pitchFamily="34" charset="0"/>
              </a:rPr>
              <a:t>ritual u kojem </a:t>
            </a:r>
            <a:r>
              <a:rPr lang="sr-Latn-RS" sz="9600" b="1" dirty="0">
                <a:latin typeface="Corbel" pitchFamily="34" charset="0"/>
              </a:rPr>
              <a:t>različiti ljudi postaju </a:t>
            </a:r>
            <a:r>
              <a:rPr lang="vi-VN" sz="9600" b="1" dirty="0">
                <a:latin typeface="Corbel" pitchFamily="34" charset="0"/>
              </a:rPr>
              <a:t>jednaki </a:t>
            </a:r>
            <a:r>
              <a:rPr lang="vi-VN" sz="9600" dirty="0">
                <a:latin typeface="Corbel" pitchFamily="34" charset="0"/>
              </a:rPr>
              <a:t>i prema svima se jednako postupa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lementi rituala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 početku  i na kraju </a:t>
            </a:r>
            <a:r>
              <a:rPr lang="vi-VN" sz="9600" dirty="0">
                <a:latin typeface="Corbel" pitchFamily="34" charset="0"/>
              </a:rPr>
              <a:t>takmičarskih emisija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svim takmičarima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poklanjaju jednako vreme i prostor za utvrđivanje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pravila igre </a:t>
            </a:r>
            <a:r>
              <a:rPr lang="vi-VN" sz="9600" dirty="0">
                <a:latin typeface="Corbel" pitchFamily="34" charset="0"/>
              </a:rPr>
              <a:t>sa voditeljem i publikom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tandardizovani uvodi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ista scenografija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režija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0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muzika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taster za javljanje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semafor sa rezultatima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prepoznatljive fraze i reakcija publike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ritual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kreće od različitosti prema istovetnosti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igre se kreću u suprotnom pravcu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vi takmičari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počinju kao ravnopravni </a:t>
            </a:r>
            <a:r>
              <a:rPr lang="vi-VN" sz="2400" dirty="0">
                <a:latin typeface="Corbel" pitchFamily="34" charset="0"/>
              </a:rPr>
              <a:t>i pruža im se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jednaka prilika 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– ali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samo jedan pobeđuje</a:t>
            </a:r>
            <a:endParaRPr lang="sr-Latn-RS" sz="2400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na kraju </a:t>
            </a:r>
            <a:r>
              <a:rPr lang="vi-VN" sz="2400" dirty="0">
                <a:latin typeface="Corbel" pitchFamily="34" charset="0"/>
              </a:rPr>
              <a:t>emisije sve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vraća na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ritual sa početka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voditelje čestita pobedniku, uručuje </a:t>
            </a:r>
            <a:r>
              <a:rPr lang="sr-Latn-RS" sz="2400" dirty="0">
                <a:latin typeface="Corbel" pitchFamily="34" charset="0"/>
              </a:rPr>
              <a:t>mu </a:t>
            </a:r>
            <a:r>
              <a:rPr lang="vi-VN" sz="2400" dirty="0">
                <a:latin typeface="Corbel" pitchFamily="34" charset="0"/>
              </a:rPr>
              <a:t>nagrad</a:t>
            </a: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 uz skandiranje publike 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9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poistovećivanje gledalaca </a:t>
            </a:r>
            <a:r>
              <a:rPr lang="vi-VN" sz="9600" dirty="0">
                <a:latin typeface="Corbel" pitchFamily="34" charset="0"/>
              </a:rPr>
              <a:t>sa takmičarima koji izgledaju kao obični, javnosti nepoznati ljudi (kao i sami gledaoci)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vi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počinjemo jednaki </a:t>
            </a:r>
            <a:r>
              <a:rPr lang="vi-VN" sz="9600" dirty="0">
                <a:latin typeface="Corbel" pitchFamily="34" charset="0"/>
              </a:rPr>
              <a:t>bez obzira na rasu, pol, veru, mesto porekla</a:t>
            </a:r>
            <a:r>
              <a:rPr lang="sr-Latn-RS" sz="9600" dirty="0">
                <a:latin typeface="Corbel" pitchFamily="34" charset="0"/>
              </a:rPr>
              <a:t>,</a:t>
            </a:r>
            <a:r>
              <a:rPr lang="vi-VN" sz="9600" dirty="0">
                <a:latin typeface="Corbel" pitchFamily="34" charset="0"/>
              </a:rPr>
              <a:t> 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9600" dirty="0">
                <a:latin typeface="Corbel" pitchFamily="34" charset="0"/>
              </a:rPr>
              <a:t>         </a:t>
            </a:r>
            <a:r>
              <a:rPr lang="vi-VN" sz="9600" dirty="0">
                <a:latin typeface="Corbel" pitchFamily="34" charset="0"/>
              </a:rPr>
              <a:t>nije važno ko si i koga poznaješ, već šta i koliko znaš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gledalac se poistovećuje sa pobednikom – </a:t>
            </a:r>
            <a:r>
              <a:rPr lang="sr-Latn-RS" sz="9600" dirty="0">
                <a:latin typeface="Corbel" pitchFamily="34" charset="0"/>
              </a:rPr>
              <a:t>osećamo </a:t>
            </a:r>
            <a:r>
              <a:rPr lang="vi-VN" sz="9600" dirty="0">
                <a:latin typeface="Corbel" pitchFamily="34" charset="0"/>
              </a:rPr>
              <a:t>zadovoljstvo pobede, ose</a:t>
            </a:r>
            <a:r>
              <a:rPr lang="sr-Latn-RS" sz="9600" dirty="0">
                <a:latin typeface="Corbel" pitchFamily="34" charset="0"/>
              </a:rPr>
              <a:t>ćamo</a:t>
            </a:r>
            <a:r>
              <a:rPr lang="vi-VN" sz="9600" dirty="0">
                <a:latin typeface="Corbel" pitchFamily="34" charset="0"/>
              </a:rPr>
              <a:t> tugu i razoračenje gubitnika</a:t>
            </a:r>
            <a:r>
              <a:rPr lang="sr-Latn-RS" sz="9600" dirty="0">
                <a:latin typeface="Corbel" pitchFamily="34" charset="0"/>
              </a:rPr>
              <a:t> (tako </a:t>
            </a:r>
            <a:r>
              <a:rPr lang="vi-VN" sz="9600" dirty="0">
                <a:latin typeface="Corbel" pitchFamily="34" charset="0"/>
              </a:rPr>
              <a:t>lakše podn</a:t>
            </a:r>
            <a:r>
              <a:rPr lang="sr-Latn-RS" sz="9600" dirty="0">
                <a:latin typeface="Corbel" pitchFamily="34" charset="0"/>
              </a:rPr>
              <a:t>o</a:t>
            </a:r>
            <a:r>
              <a:rPr lang="vi-VN" sz="9600" dirty="0">
                <a:latin typeface="Corbel" pitchFamily="34" charset="0"/>
              </a:rPr>
              <a:t>s</a:t>
            </a:r>
            <a:r>
              <a:rPr lang="sr-Latn-RS" sz="9600" dirty="0">
                <a:latin typeface="Corbel" pitchFamily="34" charset="0"/>
              </a:rPr>
              <a:t>i</a:t>
            </a:r>
            <a:r>
              <a:rPr lang="vi-VN" sz="9600" dirty="0">
                <a:latin typeface="Corbel" pitchFamily="34" charset="0"/>
              </a:rPr>
              <a:t>mo sopstvene poraze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obezbeđuju dobru gledanost,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hiperprodukciju</a:t>
            </a:r>
            <a:r>
              <a:rPr lang="vi-VN" sz="9600" dirty="0">
                <a:latin typeface="Corbel" pitchFamily="34" charset="0"/>
              </a:rPr>
              <a:t> (dnevno se može snimiti tri do četiri epizode)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j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ednokratno ulaganje </a:t>
            </a:r>
            <a:r>
              <a:rPr lang="vi-VN" sz="9600" dirty="0">
                <a:latin typeface="Corbel" pitchFamily="34" charset="0"/>
              </a:rPr>
              <a:t>u dekor i kostim,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isplativo je kroz samo jedan serijal takmičarskih emisija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mitovanjem kvizova TV pomaže gledaocima da provere i dopune svoje opšte znanje, ali i šalje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poruku o</a:t>
            </a:r>
            <a:r>
              <a:rPr lang="vi-VN" sz="9600" b="1" dirty="0">
                <a:latin typeface="Corbel" pitchFamily="34" charset="0"/>
              </a:rPr>
              <a:t>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lakom dolaženju do novca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69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 fontScale="92500" lnSpcReduction="1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6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676400"/>
            <a:ext cx="7581900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900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334000"/>
          </a:xfrm>
        </p:spPr>
        <p:txBody>
          <a:bodyPr>
            <a:normAutofit/>
          </a:bodyPr>
          <a:lstStyle/>
          <a:p>
            <a:pPr marL="688975" lvl="1" indent="-333375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sitkom (engl. sitcom).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komičn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igran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serij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</a:p>
          <a:p>
            <a:pPr marL="688975" lvl="1" indent="-333375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trajanj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od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25 do 30 minuta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stalni likovi 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isti dekor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 (objekat)</a:t>
            </a: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58" y="2475297"/>
            <a:ext cx="6232712" cy="41541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145" y="2822121"/>
            <a:ext cx="6301312" cy="3502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763" y="2411449"/>
            <a:ext cx="6271637" cy="41831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468" y="2452628"/>
            <a:ext cx="6244730" cy="410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svakodnevni život jedne porodice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/grupe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koja neprestano zapada u smešne situacije, zbog neke nesmotrenosti, netaktičnosti ili dečijih nestašluka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endParaRPr lang="sr-Latn-RS" sz="900" dirty="0">
              <a:solidFill>
                <a:prstClr val="black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potiče sa radija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endParaRPr lang="sr-Latn-RS" sz="900" dirty="0">
              <a:solidFill>
                <a:prstClr val="black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k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rajem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40-ih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i početkom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50-ih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godina prošlog veka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prelazi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na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TV</a:t>
            </a:r>
          </a:p>
          <a:p>
            <a:pPr marL="355600" lvl="1" indent="0" algn="just"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endParaRPr lang="sr-Latn-RS" sz="900" dirty="0">
              <a:solidFill>
                <a:prstClr val="black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okom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TV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sezone emituje se od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13 do 26 epizoda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stvari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ne menjaju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ituacija mora biti tako postavljena da se njene karakteristike mogu uvek lako prepoznati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ijedan događaj iz prethodne epizode ne sme da ugrozi, pa čak i da unese pometnju u ono na čemu se situacija zasniva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253" y="2476500"/>
            <a:ext cx="2896412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01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primenjuje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narativna struktura u kojoj se jedna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stabilna situacija </a:t>
            </a:r>
            <a:r>
              <a:rPr lang="vi-VN" sz="2400" dirty="0">
                <a:latin typeface="Corbel" pitchFamily="34" charset="0"/>
              </a:rPr>
              <a:t>u svakoj epizodi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remeti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 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ponovo uspostavlja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mesto uspostavljanja nove ravnoteže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sve se vraća u prvobitno stanje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ve se vrti oko stalnog podsećanja na jednu te istu situaciju koja se ponavlja i ponovo utvrđuje uprkos raznim poremećajima i prekoračenjima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4114800"/>
            <a:ext cx="4059212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2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334000"/>
          </a:xfrm>
        </p:spPr>
        <p:txBody>
          <a:bodyPr>
            <a:normAutofit fontScale="25000" lnSpcReduction="20000"/>
          </a:bodyPr>
          <a:lstStyle/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ograničenost radnje na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mali broj stalnih likova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statično mesto radnje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snima</a:t>
            </a:r>
            <a:r>
              <a:rPr lang="sr-Latn-RS" sz="9600" dirty="0">
                <a:latin typeface="Corbel" pitchFamily="34" charset="0"/>
              </a:rPr>
              <a:t>nje</a:t>
            </a:r>
            <a:r>
              <a:rPr lang="vi-VN" sz="9600" dirty="0">
                <a:latin typeface="Corbel" pitchFamily="34" charset="0"/>
              </a:rPr>
              <a:t> uživo u studiju pred publikom </a:t>
            </a:r>
            <a:endParaRPr lang="sr-Latn-RS" sz="9600" dirty="0">
              <a:latin typeface="Corbel" pitchFamily="34" charset="0"/>
            </a:endParaRPr>
          </a:p>
          <a:p>
            <a:pPr marL="444500" lvl="1" indent="-26670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7200" dirty="0">
                <a:latin typeface="Corbel" pitchFamily="34" charset="0"/>
              </a:rPr>
              <a:t>      </a:t>
            </a:r>
            <a:r>
              <a:rPr lang="vi-VN" sz="9600" dirty="0">
                <a:latin typeface="Corbel" pitchFamily="34" charset="0"/>
              </a:rPr>
              <a:t>koja se smeje na svaku duhovitu situaciju ili repliku</a:t>
            </a: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koristi se </a:t>
            </a:r>
            <a:r>
              <a:rPr lang="sr-Latn-RS" sz="9600" dirty="0">
                <a:latin typeface="Corbel" pitchFamily="34" charset="0"/>
              </a:rPr>
              <a:t>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nasnimljeni smeh iz OFF-a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jasno definisan </a:t>
            </a:r>
            <a:r>
              <a:rPr lang="vi-VN" sz="9600" dirty="0">
                <a:latin typeface="Corbel" pitchFamily="34" charset="0"/>
              </a:rPr>
              <a:t>početak, sredin</a:t>
            </a:r>
            <a:r>
              <a:rPr lang="sr-Latn-RS" sz="9600" dirty="0">
                <a:latin typeface="Corbel" pitchFamily="34" charset="0"/>
              </a:rPr>
              <a:t>a</a:t>
            </a:r>
            <a:r>
              <a:rPr lang="vi-VN" sz="9600" dirty="0">
                <a:latin typeface="Corbel" pitchFamily="34" charset="0"/>
              </a:rPr>
              <a:t> i kraj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596961"/>
            <a:ext cx="3886199" cy="518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334000"/>
          </a:xfrm>
        </p:spPr>
        <p:txBody>
          <a:bodyPr>
            <a:normAutofit fontScale="25000" lnSpcReduction="20000"/>
          </a:bodyPr>
          <a:lstStyle/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ituacija se odvija oko nekog problema i komplikacija koje prate taj problem kao i njegovo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razrešenje u okviru epizode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udaljen od problema ”stvarnog sveta”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jednostavna i utešna formula problema i razrešenja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g</a:t>
            </a:r>
            <a:r>
              <a:rPr lang="vi-VN" sz="9600" dirty="0">
                <a:latin typeface="Corbel" pitchFamily="34" charset="0"/>
              </a:rPr>
              <a:t>ledaoci ostaju zadovoljni i ništa ih ne dovodi u situaciju da moraju da biraju, niti da rešavaju 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4114800"/>
            <a:ext cx="414528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9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osnovna situacija se ne menja</a:t>
            </a:r>
            <a:endParaRPr lang="sr-Latn-RS" sz="9600" b="1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7200" b="1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7200" b="1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72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oslanja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na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kružno kretanje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j</a:t>
            </a:r>
            <a:r>
              <a:rPr lang="vi-VN" sz="9600" dirty="0">
                <a:latin typeface="Corbel" pitchFamily="34" charset="0"/>
              </a:rPr>
              <a:t>ednostavnost se ogleda u izboru tema i doživljaja na kojima se ovaj žanr oslanja –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dom, porodica, posao i autoriteti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sudar</a:t>
            </a:r>
            <a:r>
              <a:rPr lang="vi-VN" sz="9600" dirty="0">
                <a:latin typeface="Corbel" pitchFamily="34" charset="0"/>
              </a:rPr>
              <a:t> vrednosti, identiteta i načina života, i što je taj sudar jači, to je i smeh glasniji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n</a:t>
            </a:r>
            <a:r>
              <a:rPr lang="vi-VN" sz="9600" dirty="0">
                <a:latin typeface="Corbel" pitchFamily="34" charset="0"/>
              </a:rPr>
              <a:t>eguju se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likovi koji su zarobljeni sopstvenim okolnostima </a:t>
            </a:r>
            <a:r>
              <a:rPr lang="vi-VN" sz="9600" dirty="0">
                <a:latin typeface="Corbel" pitchFamily="34" charset="0"/>
              </a:rPr>
              <a:t>i stalno se žale jedni na druge, ili na društvo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moguće </a:t>
            </a:r>
            <a:r>
              <a:rPr lang="sr-Latn-RS" sz="9600" dirty="0">
                <a:latin typeface="Corbel" pitchFamily="34" charset="0"/>
              </a:rPr>
              <a:t>je </a:t>
            </a:r>
            <a:r>
              <a:rPr lang="vi-VN" sz="9600" dirty="0">
                <a:latin typeface="Corbel" pitchFamily="34" charset="0"/>
              </a:rPr>
              <a:t>videti i oblike rasističkog, seksualnog ili klasnog sukoba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bavi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stereotipima</a:t>
            </a:r>
            <a:r>
              <a:rPr lang="vi-VN" sz="9600" dirty="0">
                <a:latin typeface="Corbel" pitchFamily="34" charset="0"/>
              </a:rPr>
              <a:t> – uprošćenom slikom neke društvene grupe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362200" y="2286000"/>
            <a:ext cx="2438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stabilna situacija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029200" y="2286000"/>
            <a:ext cx="2438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destabilizacija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620000" y="2286000"/>
            <a:ext cx="2438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stabilizacija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01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u</a:t>
            </a:r>
            <a:r>
              <a:rPr lang="vi-VN" sz="9600" dirty="0">
                <a:latin typeface="Corbel" pitchFamily="34" charset="0"/>
              </a:rPr>
              <a:t> britanskim sitkomima princip muškog se vezuje za ”prljavštinu”, ”odvratnost” i ”nepristojno ponašanje” 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ž</a:t>
            </a:r>
            <a:r>
              <a:rPr lang="vi-VN" sz="9600" dirty="0">
                <a:latin typeface="Corbel" pitchFamily="34" charset="0"/>
              </a:rPr>
              <a:t>ene su najčešće odsutne ili izbačene, a kad su prisutne, obično im je dodeljena uloga majke ili supruge nesposobnog muškarca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n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a američkoj televiziji, situacija je obrnuta, daleko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 je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više rasnih manjina u komedijama nego u sapunicama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4800" dirty="0">
              <a:solidFill>
                <a:prstClr val="black"/>
              </a:solidFill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uspešn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i bogat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crnačk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porodic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koja se ponaša u različitim situacijama isto kao i porodica belaca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 (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Kozbi šou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)</a:t>
            </a: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koriste fraze koje se ponavljaju – </a:t>
            </a:r>
            <a:r>
              <a:rPr lang="vi-VN" sz="9600" i="1" dirty="0">
                <a:solidFill>
                  <a:prstClr val="black"/>
                </a:solidFill>
                <a:latin typeface="Corbel" pitchFamily="34" charset="0"/>
              </a:rPr>
              <a:t>”Sledeće godine u ovo doba,  potaćemo milioneri.”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(Mućke)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iz sitkoma nastaju izvedene serije – jedan lik iz serije postaje glavni lik u drugoj seriji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 (spin-off)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7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”Alo, alo”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”Vil i Grejs”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”Mućke”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”Darma i Greg”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”Sibil”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”Svi vole Rejmonda”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”Simsonovi”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”Pozorište u kući”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„Dva i po muškarca“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„Slatke muke“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6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209800"/>
            <a:ext cx="7761515" cy="391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69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2181</TotalTime>
  <Words>1115</Words>
  <Application>Microsoft Office PowerPoint</Application>
  <PresentationFormat>Widescreen</PresentationFormat>
  <Paragraphs>508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Sitkom (komedija situacije)</vt:lpstr>
      <vt:lpstr>Sitkom</vt:lpstr>
      <vt:lpstr>Sitkom</vt:lpstr>
      <vt:lpstr>Sitkom</vt:lpstr>
      <vt:lpstr>Sitkom</vt:lpstr>
      <vt:lpstr>Sitkom</vt:lpstr>
      <vt:lpstr>Sitkom</vt:lpstr>
      <vt:lpstr>Sitkom</vt:lpstr>
      <vt:lpstr>Sitkom</vt:lpstr>
      <vt:lpstr>Kviz</vt:lpstr>
      <vt:lpstr>Kviz</vt:lpstr>
      <vt:lpstr>Kviz</vt:lpstr>
      <vt:lpstr>Kviz</vt:lpstr>
      <vt:lpstr>Kviz</vt:lpstr>
      <vt:lpstr>Kviz</vt:lpstr>
      <vt:lpstr>Kviz</vt:lpstr>
      <vt:lpstr>Kviz</vt:lpstr>
      <vt:lpstr>Kviz</vt:lpstr>
      <vt:lpstr>Kviz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480</cp:revision>
  <dcterms:created xsi:type="dcterms:W3CDTF">2006-08-16T00:00:00Z</dcterms:created>
  <dcterms:modified xsi:type="dcterms:W3CDTF">2024-08-03T11:47:58Z</dcterms:modified>
</cp:coreProperties>
</file>