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317" r:id="rId2"/>
    <p:sldId id="318" r:id="rId3"/>
    <p:sldId id="319" r:id="rId4"/>
    <p:sldId id="320" r:id="rId5"/>
    <p:sldId id="321" r:id="rId6"/>
    <p:sldId id="322" r:id="rId7"/>
    <p:sldId id="324" r:id="rId8"/>
    <p:sldId id="325" r:id="rId9"/>
    <p:sldId id="326" r:id="rId10"/>
    <p:sldId id="329" r:id="rId11"/>
    <p:sldId id="330" r:id="rId12"/>
    <p:sldId id="331" r:id="rId13"/>
    <p:sldId id="332" r:id="rId14"/>
    <p:sldId id="333" r:id="rId15"/>
    <p:sldId id="335" r:id="rId16"/>
    <p:sldId id="323" r:id="rId17"/>
    <p:sldId id="33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8100" y="5562600"/>
            <a:ext cx="47244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3200" dirty="0">
                <a:solidFill>
                  <a:schemeClr val="tx1"/>
                </a:solidFill>
              </a:rPr>
              <a:t>DIGITALNA TV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030" y="152400"/>
            <a:ext cx="7193939" cy="480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133" y="1600200"/>
            <a:ext cx="9211732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0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900" y="1622449"/>
            <a:ext cx="8458200" cy="524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75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277" y="1524000"/>
            <a:ext cx="7450666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9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768" y="1600200"/>
            <a:ext cx="9140464" cy="514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3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59" y="1611757"/>
            <a:ext cx="9030682" cy="514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55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apavalleytv.org/blog/wp-content/uploads/2017/01/resolution-comparison-01-768x49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00200"/>
            <a:ext cx="8027430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94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q"/>
            </a:pPr>
            <a:endParaRPr lang="sr-Latn-CS" sz="20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CS" sz="2400" b="1" dirty="0">
                <a:solidFill>
                  <a:srgbClr val="C00000"/>
                </a:solidFill>
              </a:rPr>
              <a:t>Faktori HD TV</a:t>
            </a:r>
          </a:p>
          <a:p>
            <a:pPr marL="118872" indent="0">
              <a:buNone/>
            </a:pPr>
            <a:endParaRPr lang="sr-Latn-CS" dirty="0"/>
          </a:p>
          <a:p>
            <a:pPr marL="985838" indent="-355600">
              <a:lnSpc>
                <a:spcPct val="150000"/>
              </a:lnSpc>
              <a:buClrTx/>
            </a:pPr>
            <a:r>
              <a:rPr lang="sr-Latn-RS" sz="2400" b="1" dirty="0"/>
              <a:t>Rezolucija</a:t>
            </a:r>
            <a:r>
              <a:rPr lang="sr-Latn-RS" sz="2400" dirty="0"/>
              <a:t>   (full HD </a:t>
            </a:r>
            <a:r>
              <a:rPr lang="sr-Latn-RS" sz="2400" b="1" dirty="0"/>
              <a:t>1080 x 1920</a:t>
            </a:r>
            <a:r>
              <a:rPr lang="sr-Latn-RS" sz="2400" dirty="0"/>
              <a:t>; 4K 2160 x 3840) </a:t>
            </a:r>
          </a:p>
          <a:p>
            <a:pPr marL="985838" indent="-355600">
              <a:lnSpc>
                <a:spcPct val="150000"/>
              </a:lnSpc>
              <a:buClrTx/>
            </a:pPr>
            <a:r>
              <a:rPr lang="sr-Latn-RS" sz="2400" dirty="0"/>
              <a:t>Standardi / </a:t>
            </a:r>
            <a:r>
              <a:rPr lang="sr-Latn-RS" sz="2400" b="1" dirty="0"/>
              <a:t>format slike 16:9</a:t>
            </a:r>
          </a:p>
          <a:p>
            <a:pPr marL="985838" indent="-355600">
              <a:lnSpc>
                <a:spcPct val="150000"/>
              </a:lnSpc>
              <a:buClrTx/>
            </a:pPr>
            <a:r>
              <a:rPr lang="sr-Latn-RS" sz="2400" b="1" dirty="0"/>
              <a:t>Kontrast</a:t>
            </a:r>
            <a:r>
              <a:rPr lang="sr-Latn-RS" sz="2400" dirty="0"/>
              <a:t> – odnos najsvetlijeg i najtamnijeg</a:t>
            </a:r>
          </a:p>
          <a:p>
            <a:pPr marL="985838" indent="-355600">
              <a:lnSpc>
                <a:spcPct val="150000"/>
              </a:lnSpc>
              <a:buClrTx/>
            </a:pPr>
            <a:r>
              <a:rPr lang="sr-Latn-RS" sz="2400" b="1" dirty="0"/>
              <a:t>Osvetljenje</a:t>
            </a:r>
            <a:r>
              <a:rPr lang="sr-Latn-RS" sz="2400" dirty="0"/>
              <a:t> – vidljivost slike pri velikoj količini svetla</a:t>
            </a:r>
          </a:p>
          <a:p>
            <a:endParaRPr lang="sr-Latn-RS" sz="2800" dirty="0"/>
          </a:p>
          <a:p>
            <a:pPr marL="118872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429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64B5C6-863F-3387-9721-93BB055FCD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5" r="4979"/>
          <a:stretch/>
        </p:blipFill>
        <p:spPr>
          <a:xfrm>
            <a:off x="1755045" y="1557008"/>
            <a:ext cx="9217755" cy="522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6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DIGITALNA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1"/>
            <a:ext cx="11811000" cy="5334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Tx/>
            </a:pPr>
            <a:r>
              <a:rPr lang="sr-Latn-RS" sz="2400" dirty="0"/>
              <a:t>prenos putem digitalnih signala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dirty="0"/>
              <a:t>slika i zvuk se kompresuju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dirty="0"/>
              <a:t>po jednom TV kanalu moguće je preneti 4-6 usluga (kanala)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dirty="0"/>
              <a:t>kvalitetnija slika i zvuk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dirty="0"/>
              <a:t>snimanje programa na HDD</a:t>
            </a:r>
          </a:p>
          <a:p>
            <a:pPr>
              <a:lnSpc>
                <a:spcPct val="150000"/>
              </a:lnSpc>
              <a:buClrTx/>
            </a:pPr>
            <a:r>
              <a:rPr lang="sr-Latn-RS" sz="2400" dirty="0"/>
              <a:t>mogućnost interakcije</a:t>
            </a:r>
          </a:p>
          <a:p>
            <a:pPr>
              <a:buClrTx/>
            </a:pPr>
            <a:endParaRPr lang="sr-Latn-RS" sz="1200" dirty="0"/>
          </a:p>
          <a:p>
            <a:pPr>
              <a:buClrTx/>
            </a:pPr>
            <a:r>
              <a:rPr lang="sr-Latn-RS" sz="2400" dirty="0"/>
              <a:t>Standardi digitalne TV (</a:t>
            </a:r>
            <a:r>
              <a:rPr lang="sr-Latn-RS" sz="2400" b="1" dirty="0"/>
              <a:t>DVB – digital video broadcasting</a:t>
            </a:r>
            <a:r>
              <a:rPr lang="sr-Latn-RS" sz="2400" dirty="0"/>
              <a:t>)</a:t>
            </a:r>
          </a:p>
          <a:p>
            <a:pPr marL="1163638" indent="-1778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en-US" sz="2000" b="1" dirty="0"/>
              <a:t>DVB-T</a:t>
            </a:r>
            <a:r>
              <a:rPr lang="en-US" sz="2000" dirty="0"/>
              <a:t> (Terrestrial – </a:t>
            </a:r>
            <a:r>
              <a:rPr lang="en-US" sz="2000" dirty="0" err="1"/>
              <a:t>zemaljski</a:t>
            </a:r>
            <a:r>
              <a:rPr lang="en-US" sz="2000" dirty="0"/>
              <a:t> </a:t>
            </a:r>
            <a:r>
              <a:rPr lang="en-US" sz="2000" dirty="0" err="1"/>
              <a:t>prenos</a:t>
            </a:r>
            <a:r>
              <a:rPr lang="en-US" sz="2000" dirty="0"/>
              <a:t>)</a:t>
            </a:r>
          </a:p>
          <a:p>
            <a:pPr marL="1163638" indent="-1778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en-US" sz="2000" b="1" dirty="0"/>
              <a:t>DVB-C</a:t>
            </a:r>
            <a:r>
              <a:rPr lang="en-US" sz="2000" dirty="0"/>
              <a:t> (Cable – </a:t>
            </a:r>
            <a:r>
              <a:rPr lang="en-US" sz="2000" dirty="0" err="1"/>
              <a:t>kablovski</a:t>
            </a:r>
            <a:r>
              <a:rPr lang="en-US" sz="2000" dirty="0"/>
              <a:t> </a:t>
            </a:r>
            <a:r>
              <a:rPr lang="en-US" sz="2000" dirty="0" err="1"/>
              <a:t>prenos</a:t>
            </a:r>
            <a:r>
              <a:rPr lang="en-US" sz="2000" dirty="0"/>
              <a:t>)</a:t>
            </a:r>
          </a:p>
          <a:p>
            <a:pPr marL="1163638" indent="-177800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en-US" sz="2000" b="1" dirty="0"/>
              <a:t>DVB-S</a:t>
            </a:r>
            <a:r>
              <a:rPr lang="en-US" sz="2000" dirty="0"/>
              <a:t> (</a:t>
            </a:r>
            <a:r>
              <a:rPr lang="en-US" sz="2000" dirty="0" err="1"/>
              <a:t>Sattelite</a:t>
            </a:r>
            <a:r>
              <a:rPr lang="en-US" sz="2000" dirty="0"/>
              <a:t> – </a:t>
            </a:r>
            <a:r>
              <a:rPr lang="en-US" sz="2000" dirty="0" err="1"/>
              <a:t>satelitski</a:t>
            </a:r>
            <a:r>
              <a:rPr lang="en-US" sz="2000" dirty="0"/>
              <a:t> </a:t>
            </a:r>
            <a:r>
              <a:rPr lang="en-US" sz="2000" dirty="0" err="1"/>
              <a:t>prenos</a:t>
            </a:r>
            <a:r>
              <a:rPr lang="en-US" sz="2000" dirty="0"/>
              <a:t>)</a:t>
            </a:r>
          </a:p>
          <a:p>
            <a:pPr marL="118872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311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DIGITALNA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2039600" cy="5181599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Prednosti digitalne TV</a:t>
            </a:r>
          </a:p>
          <a:p>
            <a:pPr marL="118872" indent="0">
              <a:buNone/>
            </a:pPr>
            <a:endParaRPr lang="sr-Latn-RS" sz="1100" dirty="0"/>
          </a:p>
          <a:p>
            <a:pPr lvl="0" algn="just">
              <a:buClrTx/>
              <a:buFont typeface="Wingdings" pitchFamily="2" charset="2"/>
              <a:buChar char="§"/>
            </a:pPr>
            <a:r>
              <a:rPr lang="hr-HR" sz="2400" dirty="0"/>
              <a:t>bolje korišćenje frekventnog spektra - na jednoj frekvenciji (kanalu) gde ste do sada mogli pratiti jedan analogni program, DVB-T emituje 4-6 programa (kod MPEG-4 čak do 10), čime otvara vrata novim programima uključujući i pay tv; tematske programe, čiji je sadržaj zaštićen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hr-HR" sz="2400" dirty="0"/>
              <a:t>s</a:t>
            </a:r>
            <a:r>
              <a:rPr lang="en-US" sz="2400" dirty="0" err="1"/>
              <a:t>lika</a:t>
            </a:r>
            <a:r>
              <a:rPr lang="en-US" sz="2400" dirty="0"/>
              <a:t> je </a:t>
            </a:r>
            <a:r>
              <a:rPr lang="en-US" sz="2400" dirty="0" err="1"/>
              <a:t>otpornija</a:t>
            </a:r>
            <a:r>
              <a:rPr lang="en-US" sz="2400" dirty="0"/>
              <a:t>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smetnje</a:t>
            </a:r>
            <a:r>
              <a:rPr lang="en-US" sz="2400" dirty="0"/>
              <a:t>, signal </a:t>
            </a:r>
            <a:r>
              <a:rPr lang="en-US" sz="2400" dirty="0" err="1"/>
              <a:t>manje</a:t>
            </a:r>
            <a:r>
              <a:rPr lang="en-US" sz="2400" dirty="0"/>
              <a:t> </a:t>
            </a:r>
            <a:r>
              <a:rPr lang="en-US" sz="2400" dirty="0" err="1"/>
              <a:t>jačine</a:t>
            </a:r>
            <a:r>
              <a:rPr lang="en-US" sz="2400" dirty="0"/>
              <a:t> je </a:t>
            </a:r>
            <a:r>
              <a:rPr lang="en-US" sz="2400" dirty="0" err="1"/>
              <a:t>dovoljan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prijem</a:t>
            </a:r>
            <a:endParaRPr lang="sr-Latn-RS" sz="2400" dirty="0"/>
          </a:p>
          <a:p>
            <a:pPr lvl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 algn="just">
              <a:buClrTx/>
              <a:buFont typeface="Wingdings" pitchFamily="2" charset="2"/>
              <a:buChar char="§"/>
            </a:pPr>
            <a:r>
              <a:rPr lang="en-US" sz="2400" dirty="0" err="1"/>
              <a:t>televizijske</a:t>
            </a:r>
            <a:r>
              <a:rPr lang="en-US" sz="2400" dirty="0"/>
              <a:t> </a:t>
            </a:r>
            <a:r>
              <a:rPr lang="en-US" sz="2400" dirty="0" err="1"/>
              <a:t>programe</a:t>
            </a:r>
            <a:r>
              <a:rPr lang="en-US" sz="2400" dirty="0"/>
              <a:t> </a:t>
            </a:r>
            <a:r>
              <a:rPr lang="en-US" sz="2400" dirty="0" err="1"/>
              <a:t>prati</a:t>
            </a:r>
            <a:r>
              <a:rPr lang="en-US" sz="2400" dirty="0"/>
              <a:t> mono, stereo </a:t>
            </a:r>
            <a:r>
              <a:rPr lang="en-US" sz="2400" dirty="0" err="1"/>
              <a:t>ili</a:t>
            </a:r>
            <a:r>
              <a:rPr lang="en-US" sz="2400" dirty="0"/>
              <a:t> 5.1 </a:t>
            </a:r>
            <a:r>
              <a:rPr lang="en-US" sz="2400" dirty="0" err="1"/>
              <a:t>zvuk</a:t>
            </a:r>
            <a:r>
              <a:rPr lang="en-US" sz="2400" dirty="0"/>
              <a:t>. </a:t>
            </a:r>
            <a:r>
              <a:rPr lang="en-US" sz="2400" dirty="0" err="1"/>
              <a:t>Jednu</a:t>
            </a:r>
            <a:r>
              <a:rPr lang="en-US" sz="2400" dirty="0"/>
              <a:t> </a:t>
            </a:r>
            <a:r>
              <a:rPr lang="en-US" sz="2400" dirty="0" err="1"/>
              <a:t>sliku</a:t>
            </a:r>
            <a:r>
              <a:rPr lang="en-US" sz="2400" dirty="0"/>
              <a:t> </a:t>
            </a:r>
            <a:r>
              <a:rPr lang="en-US" sz="2400" dirty="0" err="1"/>
              <a:t>može</a:t>
            </a:r>
            <a:r>
              <a:rPr lang="en-US" sz="2400" dirty="0"/>
              <a:t> </a:t>
            </a:r>
            <a:r>
              <a:rPr lang="en-US" sz="2400" dirty="0" err="1"/>
              <a:t>pratiti</a:t>
            </a:r>
            <a:r>
              <a:rPr lang="en-US" sz="2400" dirty="0"/>
              <a:t> i </a:t>
            </a:r>
            <a:r>
              <a:rPr lang="en-US" sz="2400" dirty="0" err="1"/>
              <a:t>više</a:t>
            </a:r>
            <a:r>
              <a:rPr lang="en-US" sz="2400" dirty="0"/>
              <a:t> </a:t>
            </a:r>
            <a:r>
              <a:rPr lang="en-US" sz="2400" dirty="0" err="1"/>
              <a:t>tonskih</a:t>
            </a:r>
            <a:r>
              <a:rPr lang="en-US" sz="2400" dirty="0"/>
              <a:t> </a:t>
            </a:r>
            <a:r>
              <a:rPr lang="en-US" sz="2400" dirty="0" err="1"/>
              <a:t>sadržaja</a:t>
            </a:r>
            <a:r>
              <a:rPr lang="en-US" sz="2400" dirty="0"/>
              <a:t> (</a:t>
            </a:r>
            <a:r>
              <a:rPr lang="en-US" sz="2400" dirty="0" err="1"/>
              <a:t>npr</a:t>
            </a:r>
            <a:r>
              <a:rPr lang="en-US" sz="2400" dirty="0"/>
              <a:t>. </a:t>
            </a:r>
            <a:r>
              <a:rPr lang="en-US" sz="2400" dirty="0" err="1"/>
              <a:t>višejezičko</a:t>
            </a:r>
            <a:r>
              <a:rPr lang="en-US" sz="2400" dirty="0"/>
              <a:t> </a:t>
            </a:r>
            <a:r>
              <a:rPr lang="en-US" sz="2400" dirty="0" err="1"/>
              <a:t>emitovanje</a:t>
            </a:r>
            <a:r>
              <a:rPr lang="en-US" sz="2400" dirty="0"/>
              <a:t>, </a:t>
            </a:r>
            <a:r>
              <a:rPr lang="en-US" sz="2400" dirty="0" err="1"/>
              <a:t>isti</a:t>
            </a:r>
            <a:r>
              <a:rPr lang="en-US" sz="2400" dirty="0"/>
              <a:t> </a:t>
            </a:r>
            <a:r>
              <a:rPr lang="en-US" sz="2400" dirty="0" err="1"/>
              <a:t>zvuk</a:t>
            </a:r>
            <a:r>
              <a:rPr lang="en-US" sz="2400" dirty="0"/>
              <a:t> stereo + 5.1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tv</a:t>
            </a:r>
            <a:r>
              <a:rPr lang="en-US" sz="2400" dirty="0"/>
              <a:t> + radio </a:t>
            </a:r>
            <a:r>
              <a:rPr lang="en-US" sz="2400" dirty="0" err="1"/>
              <a:t>programi</a:t>
            </a:r>
            <a:r>
              <a:rPr lang="en-US" sz="2400" dirty="0"/>
              <a:t>)</a:t>
            </a:r>
            <a:endParaRPr lang="sr-Latn-RS" sz="2400" dirty="0"/>
          </a:p>
          <a:p>
            <a:pPr lvl="0">
              <a:buClrTx/>
              <a:buFont typeface="Wingdings" pitchFamily="2" charset="2"/>
              <a:buChar char="§"/>
            </a:pPr>
            <a:endParaRPr lang="en-US" sz="11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en-US" sz="2400" dirty="0" err="1"/>
              <a:t>uz</a:t>
            </a:r>
            <a:r>
              <a:rPr lang="en-US" sz="2400" dirty="0"/>
              <a:t> </a:t>
            </a:r>
            <a:r>
              <a:rPr lang="en-US" sz="2400" dirty="0" err="1"/>
              <a:t>teletekst</a:t>
            </a:r>
            <a:r>
              <a:rPr lang="en-US" sz="2400" dirty="0"/>
              <a:t> </a:t>
            </a:r>
            <a:r>
              <a:rPr lang="en-US" sz="2400" dirty="0" err="1"/>
              <a:t>ima</a:t>
            </a:r>
            <a:r>
              <a:rPr lang="en-US" sz="2400" dirty="0"/>
              <a:t> </a:t>
            </a:r>
            <a:r>
              <a:rPr lang="en-US" sz="2400" dirty="0" err="1"/>
              <a:t>mogućnost</a:t>
            </a:r>
            <a:r>
              <a:rPr lang="en-US" sz="2400" dirty="0"/>
              <a:t> </a:t>
            </a:r>
            <a:r>
              <a:rPr lang="en-US" sz="2400" dirty="0" err="1"/>
              <a:t>prenosa</a:t>
            </a:r>
            <a:r>
              <a:rPr lang="en-US" sz="2400" dirty="0"/>
              <a:t> </a:t>
            </a:r>
            <a:r>
              <a:rPr lang="en-US" sz="2400" dirty="0" err="1"/>
              <a:t>podataka</a:t>
            </a:r>
            <a:r>
              <a:rPr lang="en-US" sz="2400" dirty="0"/>
              <a:t>, </a:t>
            </a:r>
            <a:r>
              <a:rPr lang="en-US" sz="2400" dirty="0" err="1"/>
              <a:t>naprednih</a:t>
            </a:r>
            <a:r>
              <a:rPr lang="en-US" sz="2400" dirty="0"/>
              <a:t> </a:t>
            </a:r>
            <a:r>
              <a:rPr lang="en-US" sz="2400" dirty="0" err="1"/>
              <a:t>programskih</a:t>
            </a:r>
            <a:r>
              <a:rPr lang="en-US" sz="2400" dirty="0"/>
              <a:t> </a:t>
            </a:r>
            <a:r>
              <a:rPr lang="en-US" sz="2400" dirty="0" err="1"/>
              <a:t>vodiča</a:t>
            </a:r>
            <a:r>
              <a:rPr lang="en-US" sz="2400" dirty="0"/>
              <a:t> (EPG) i </a:t>
            </a:r>
            <a:r>
              <a:rPr lang="en-US" sz="2400" dirty="0" err="1"/>
              <a:t>drugih</a:t>
            </a:r>
            <a:r>
              <a:rPr lang="en-US" sz="2400" dirty="0"/>
              <a:t> </a:t>
            </a:r>
            <a:r>
              <a:rPr lang="en-US" sz="2400" dirty="0" err="1"/>
              <a:t>multimedijalnih</a:t>
            </a:r>
            <a:r>
              <a:rPr lang="en-US" sz="2400" dirty="0"/>
              <a:t> </a:t>
            </a:r>
            <a:r>
              <a:rPr lang="en-US" sz="2400" dirty="0" err="1"/>
              <a:t>servisa</a:t>
            </a:r>
            <a:endParaRPr lang="sr-Latn-RS" sz="2400" dirty="0"/>
          </a:p>
          <a:p>
            <a:pPr marL="118872" lvl="0" indent="0">
              <a:buClrTx/>
              <a:buNone/>
            </a:pPr>
            <a:endParaRPr lang="en-US" sz="11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en-US" sz="2400" dirty="0" err="1"/>
              <a:t>moguć</a:t>
            </a:r>
            <a:r>
              <a:rPr lang="en-US" sz="2400" dirty="0"/>
              <a:t> je </a:t>
            </a:r>
            <a:r>
              <a:rPr lang="en-US" sz="2400" dirty="0" err="1"/>
              <a:t>odličan</a:t>
            </a:r>
            <a:r>
              <a:rPr lang="en-US" sz="2400" dirty="0"/>
              <a:t> </a:t>
            </a:r>
            <a:r>
              <a:rPr lang="en-US" sz="2400" dirty="0" err="1"/>
              <a:t>prijem</a:t>
            </a:r>
            <a:r>
              <a:rPr lang="en-US" sz="2400" dirty="0"/>
              <a:t> i u </a:t>
            </a:r>
            <a:r>
              <a:rPr lang="en-US" sz="2400" dirty="0" err="1"/>
              <a:t>mobilnim</a:t>
            </a:r>
            <a:r>
              <a:rPr lang="en-US" sz="2400" dirty="0"/>
              <a:t> </a:t>
            </a:r>
            <a:r>
              <a:rPr lang="en-US" sz="2400" dirty="0" err="1"/>
              <a:t>uslovima</a:t>
            </a:r>
            <a:endParaRPr lang="en-US" sz="2400" dirty="0"/>
          </a:p>
          <a:p>
            <a:pPr marL="118872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215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DIGITALNA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endParaRPr lang="sr-Latn-RS" sz="2000" b="1" dirty="0"/>
          </a:p>
          <a:p>
            <a:pPr>
              <a:buClrTx/>
              <a:buFont typeface="Wingdings" pitchFamily="2" charset="2"/>
              <a:buChar char="q"/>
            </a:pPr>
            <a:endParaRPr lang="sr-Latn-RS" sz="20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Mane digitalne TV</a:t>
            </a:r>
          </a:p>
          <a:p>
            <a:pPr marL="118872" indent="0">
              <a:buNone/>
            </a:pPr>
            <a:endParaRPr lang="sr-Latn-RS" sz="2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r-Latn-RS" sz="2400" dirty="0"/>
              <a:t>nekompatibilnost sa analognom TV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1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r-Latn-RS" sz="2400" dirty="0"/>
              <a:t>povećan broj kanala-povećana konkurencija = usitnjavanje publike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1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r-Latn-RS" sz="2400" dirty="0"/>
              <a:t>neovlašćeno kopiranje programskih sadržaja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1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r-Latn-RS" sz="2400" dirty="0"/>
              <a:t>izbegavanje reklamnih blokova smanjuje prihode</a:t>
            </a:r>
          </a:p>
          <a:p>
            <a:pPr lvl="0">
              <a:buClrTx/>
              <a:buFont typeface="Wingdings" pitchFamily="2" charset="2"/>
              <a:buChar char="§"/>
            </a:pPr>
            <a:endParaRPr lang="en-US" sz="1400" dirty="0"/>
          </a:p>
          <a:p>
            <a:pPr lvl="0">
              <a:buClrTx/>
              <a:buFont typeface="Wingdings" pitchFamily="2" charset="2"/>
              <a:buChar char="§"/>
            </a:pPr>
            <a:r>
              <a:rPr lang="sr-Latn-RS" sz="2400" dirty="0"/>
              <a:t>veći uticaj komercijalnih sponzora na sadržaj i načina plasiranja poruke</a:t>
            </a:r>
            <a:endParaRPr lang="en-US" sz="2400" dirty="0"/>
          </a:p>
          <a:p>
            <a:pPr marL="118872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2086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8100" y="5637276"/>
            <a:ext cx="47244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HD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1" y="228600"/>
            <a:ext cx="882869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9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 </a:t>
            </a:r>
            <a:r>
              <a:rPr lang="sr-Latn-C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</a:t>
            </a:r>
            <a:r>
              <a:rPr lang="sr-Latn-CS" sz="36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 Definition Television</a:t>
            </a:r>
            <a:r>
              <a:rPr lang="sr-Latn-C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)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§"/>
            </a:pPr>
            <a:endParaRPr lang="sr-Latn-RS" sz="1800" dirty="0"/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DVD-a </a:t>
            </a:r>
            <a:r>
              <a:rPr lang="sr-Latn-RS" sz="2400" dirty="0"/>
              <a:t>rezolucija </a:t>
            </a:r>
            <a:r>
              <a:rPr lang="en-US" sz="2400" dirty="0"/>
              <a:t>720×576 </a:t>
            </a:r>
            <a:r>
              <a:rPr lang="en-US" sz="2400" dirty="0" err="1"/>
              <a:t>odnosno</a:t>
            </a:r>
            <a:r>
              <a:rPr lang="en-US" sz="2400" dirty="0"/>
              <a:t> 720×480 </a:t>
            </a:r>
            <a:r>
              <a:rPr lang="en-US" sz="2400" dirty="0" err="1"/>
              <a:t>piksela</a:t>
            </a: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en-US" sz="2400" dirty="0"/>
              <a:t>SDTV 720 x 575 </a:t>
            </a:r>
            <a:r>
              <a:rPr lang="en-US" sz="2400" dirty="0" err="1"/>
              <a:t>piksela</a:t>
            </a:r>
            <a:r>
              <a:rPr lang="en-US" sz="2400" dirty="0"/>
              <a:t> </a:t>
            </a: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HDTV 1080 x 1920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4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b="1" dirty="0"/>
              <a:t>p</a:t>
            </a:r>
            <a:r>
              <a:rPr lang="sr-Latn-RS" sz="2400" dirty="0"/>
              <a:t> = progressive (linija po linija)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b="1" dirty="0"/>
              <a:t>i</a:t>
            </a:r>
            <a:r>
              <a:rPr lang="sr-Latn-RS" sz="2400" dirty="0"/>
              <a:t> = interlaced (parne pa neparne linije)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8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signali HD - 720 ili 1080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3310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1" y="152400"/>
            <a:ext cx="4800599" cy="6634536"/>
          </a:xfrm>
        </p:spPr>
      </p:pic>
    </p:spTree>
    <p:extLst>
      <p:ext uri="{BB962C8B-B14F-4D97-AF65-F5344CB8AC3E}">
        <p14:creationId xmlns:p14="http://schemas.microsoft.com/office/powerpoint/2010/main" val="255450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89" y="1905001"/>
            <a:ext cx="11684941" cy="4190999"/>
          </a:xfrm>
        </p:spPr>
      </p:pic>
      <p:sp>
        <p:nvSpPr>
          <p:cNvPr id="3" name="TextBox 2"/>
          <p:cNvSpPr txBox="1"/>
          <p:nvPr/>
        </p:nvSpPr>
        <p:spPr>
          <a:xfrm>
            <a:off x="3613951" y="1905001"/>
            <a:ext cx="57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/>
              <a:t>SD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153401" y="1826568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b="1" dirty="0"/>
              <a:t>HD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3631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HD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276" y="1599703"/>
            <a:ext cx="8899447" cy="51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9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1018</TotalTime>
  <Words>348</Words>
  <Application>Microsoft Office PowerPoint</Application>
  <PresentationFormat>Widescreen</PresentationFormat>
  <Paragraphs>75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DIGITALNA TV</vt:lpstr>
      <vt:lpstr>DIGITALNA TV</vt:lpstr>
      <vt:lpstr>DIGITALNA TV</vt:lpstr>
      <vt:lpstr>DIGITALNA TV</vt:lpstr>
      <vt:lpstr>HD TV</vt:lpstr>
      <vt:lpstr>HD TV (High Definition Television) </vt:lpstr>
      <vt:lpstr>HD TV</vt:lpstr>
      <vt:lpstr>HD TV</vt:lpstr>
      <vt:lpstr>HD TV</vt:lpstr>
      <vt:lpstr>HD TV</vt:lpstr>
      <vt:lpstr>HD TV</vt:lpstr>
      <vt:lpstr>HD TV</vt:lpstr>
      <vt:lpstr>HD TV</vt:lpstr>
      <vt:lpstr>HD TV</vt:lpstr>
      <vt:lpstr>HD TV</vt:lpstr>
      <vt:lpstr>HD TV</vt:lpstr>
      <vt:lpstr>HD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352</cp:revision>
  <dcterms:created xsi:type="dcterms:W3CDTF">2006-08-16T00:00:00Z</dcterms:created>
  <dcterms:modified xsi:type="dcterms:W3CDTF">2024-08-03T12:10:47Z</dcterms:modified>
</cp:coreProperties>
</file>