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68" r:id="rId3"/>
    <p:sldId id="299" r:id="rId4"/>
    <p:sldId id="297" r:id="rId5"/>
    <p:sldId id="276" r:id="rId6"/>
    <p:sldId id="277" r:id="rId7"/>
    <p:sldId id="29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3258" y="5715000"/>
            <a:ext cx="8077200" cy="72237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TV KAO AUTORITET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800" y="152400"/>
            <a:ext cx="65024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kao autoritet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8872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Šta znači autoritet:</a:t>
            </a:r>
          </a:p>
          <a:p>
            <a:pPr marL="1252538" lvl="1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sz="2400" dirty="0"/>
              <a:t>  ugled	</a:t>
            </a:r>
          </a:p>
          <a:p>
            <a:pPr marL="1252538" lvl="1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sz="2400" dirty="0"/>
              <a:t>  uticaj</a:t>
            </a:r>
          </a:p>
          <a:p>
            <a:pPr marL="1252538" lvl="1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sz="2400" dirty="0"/>
              <a:t>  moć</a:t>
            </a:r>
          </a:p>
          <a:p>
            <a:pPr marL="1252538" lvl="1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sz="2400" dirty="0"/>
              <a:t>  poverenje</a:t>
            </a:r>
          </a:p>
          <a:p>
            <a:pPr marL="1252538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1252538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Na osnovu:</a:t>
            </a:r>
          </a:p>
          <a:p>
            <a:pPr marL="1673352" lvl="6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znanja</a:t>
            </a:r>
          </a:p>
          <a:p>
            <a:pPr marL="1673352" lvl="6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stručnosti</a:t>
            </a:r>
          </a:p>
          <a:p>
            <a:pPr marL="1673352" lvl="6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moralnih vrlina</a:t>
            </a:r>
          </a:p>
          <a:p>
            <a:pPr marL="1673352" lvl="6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ličnih osobina</a:t>
            </a:r>
          </a:p>
          <a:p>
            <a:pPr marL="118872" lvl="1" indent="0">
              <a:spcBef>
                <a:spcPts val="0"/>
              </a:spcBef>
              <a:buClrTx/>
              <a:buSzPct val="80000"/>
              <a:buNone/>
            </a:pPr>
            <a:endParaRPr lang="sr-Latn-RS" sz="1600" dirty="0"/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Autentični ili nametnuti autoritet</a:t>
            </a:r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F7E67E-AFAB-627B-E59B-0C4196612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828800"/>
            <a:ext cx="6551024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88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kao autoritet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Iz bogate i velike količine događaja u svetu TV bira samo određene (odabrane):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1252538" lvl="1" indent="0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sz="2400" dirty="0"/>
              <a:t>  vrednuje	</a:t>
            </a:r>
          </a:p>
          <a:p>
            <a:pPr marL="1252538" lvl="1" indent="0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sz="2400" dirty="0"/>
              <a:t>  selekcioniše</a:t>
            </a:r>
          </a:p>
          <a:p>
            <a:pPr marL="1252538" lvl="1" indent="0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sz="2400" dirty="0"/>
              <a:t>  prezentuje</a:t>
            </a:r>
          </a:p>
          <a:p>
            <a:pPr marL="1252538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/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TV stvara slike života koje gledalac prati, ispituje, odmerava i razmišlja o njima</a:t>
            </a:r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/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Posmatrač ne može da preskoči rampu između TV i javnosti pa prati sadržaje sa distance i drugačije perspektive kao gledalac</a:t>
            </a:r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/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TV nije uređaj za posmatranje jer bi tada gledalac bio samo posmatrač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   Bez filmske predistorije, percepcija TV ne bi bila moguća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5A4D75-E4F5-EA4B-0C6D-23C76F2A8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9173" y="4953001"/>
            <a:ext cx="2144227" cy="165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75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kao autoritet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 lnSpcReduction="10000"/>
          </a:bodyPr>
          <a:lstStyle/>
          <a:p>
            <a:pPr marL="576072" lvl="1" indent="-4572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TV ovlada društvenim masama preko pojedinaca i grupa</a:t>
            </a:r>
          </a:p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576072" lvl="1" indent="-4572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Gledaocima se nameće da svoje TV doživljaje šire na okolinu</a:t>
            </a:r>
          </a:p>
          <a:p>
            <a:pPr marL="576072" lvl="1" indent="-4572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576072" lvl="1" indent="-4572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T</a:t>
            </a:r>
            <a:r>
              <a:rPr lang="en-US" sz="2400" dirty="0" err="1"/>
              <a:t>elevizija</a:t>
            </a:r>
            <a:r>
              <a:rPr lang="en-US" sz="2400" dirty="0"/>
              <a:t> </a:t>
            </a:r>
            <a:r>
              <a:rPr lang="en-US" sz="2400" dirty="0" err="1"/>
              <a:t>koristi</a:t>
            </a:r>
            <a:r>
              <a:rPr lang="en-US" sz="2400" dirty="0"/>
              <a:t> </a:t>
            </a:r>
            <a:r>
              <a:rPr lang="sr-Latn-RS" sz="2400" dirty="0"/>
              <a:t>č</a:t>
            </a:r>
            <a:r>
              <a:rPr lang="en-US" sz="2400" dirty="0" err="1"/>
              <a:t>injenicu</a:t>
            </a:r>
            <a:r>
              <a:rPr lang="en-US" sz="2400" dirty="0"/>
              <a:t> da, za </a:t>
            </a:r>
            <a:r>
              <a:rPr lang="en-US" sz="2400" dirty="0" err="1"/>
              <a:t>razliku</a:t>
            </a:r>
            <a:r>
              <a:rPr lang="en-US" sz="2400" dirty="0"/>
              <a:t> od</a:t>
            </a:r>
            <a:r>
              <a:rPr lang="sr-Latn-RS" sz="2400" dirty="0"/>
              <a:t> gledalaca</a:t>
            </a:r>
            <a:r>
              <a:rPr lang="en-US" sz="2400" dirty="0"/>
              <a:t>, </a:t>
            </a:r>
            <a:r>
              <a:rPr lang="en-US" sz="2400" dirty="0" err="1"/>
              <a:t>mo</a:t>
            </a:r>
            <a:r>
              <a:rPr lang="sr-Latn-RS" sz="2400" dirty="0"/>
              <a:t>ž</a:t>
            </a:r>
            <a:r>
              <a:rPr lang="en-US" sz="2400" dirty="0"/>
              <a:t>e </a:t>
            </a:r>
            <a:r>
              <a:rPr lang="sr-Latn-RS" sz="2400" dirty="0"/>
              <a:t>biti </a:t>
            </a:r>
            <a:r>
              <a:rPr lang="en-US" sz="2400" dirty="0"/>
              <a:t>“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svakom</a:t>
            </a:r>
            <a:r>
              <a:rPr lang="en-US" sz="2400" dirty="0"/>
              <a:t> </a:t>
            </a:r>
            <a:r>
              <a:rPr lang="en-US" sz="2400" dirty="0" err="1"/>
              <a:t>mestu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u </a:t>
            </a:r>
            <a:r>
              <a:rPr lang="en-US" sz="2400" dirty="0" err="1"/>
              <a:t>svako</a:t>
            </a:r>
            <a:r>
              <a:rPr lang="en-US" sz="2400" dirty="0"/>
              <a:t> </a:t>
            </a:r>
            <a:r>
              <a:rPr lang="en-US" sz="2400" dirty="0" err="1"/>
              <a:t>vreme</a:t>
            </a:r>
            <a:r>
              <a:rPr lang="en-US" sz="2400" dirty="0"/>
              <a:t>”. </a:t>
            </a:r>
            <a:endParaRPr lang="sr-Latn-RS" sz="2400" dirty="0"/>
          </a:p>
          <a:p>
            <a:pPr marL="576072" lvl="1" indent="-4572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900" dirty="0"/>
          </a:p>
          <a:p>
            <a:pPr marL="576072" lvl="1" indent="-4572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S</a:t>
            </a:r>
            <a:r>
              <a:rPr lang="en-US" sz="2400" dirty="0" err="1"/>
              <a:t>pektar</a:t>
            </a:r>
            <a:r>
              <a:rPr lang="en-US" sz="2400" dirty="0"/>
              <a:t> </a:t>
            </a:r>
            <a:r>
              <a:rPr lang="en-US" sz="2400" dirty="0" err="1"/>
              <a:t>doga</a:t>
            </a:r>
            <a:r>
              <a:rPr lang="sr-Latn-RS" sz="2400" dirty="0"/>
              <a:t>đ</a:t>
            </a:r>
            <a:r>
              <a:rPr lang="en-US" sz="2400" dirty="0" err="1"/>
              <a:t>aja</a:t>
            </a:r>
            <a:r>
              <a:rPr lang="en-US" sz="2400" dirty="0"/>
              <a:t> koji </a:t>
            </a:r>
            <a:r>
              <a:rPr lang="en-US" sz="2400" dirty="0" err="1"/>
              <a:t>pokriva</a:t>
            </a:r>
            <a:r>
              <a:rPr lang="en-US" sz="2400" dirty="0"/>
              <a:t> </a:t>
            </a:r>
            <a:r>
              <a:rPr lang="en-US" sz="2400" dirty="0" err="1"/>
              <a:t>televizija</a:t>
            </a:r>
            <a:r>
              <a:rPr lang="en-US" sz="2400" dirty="0"/>
              <a:t> </a:t>
            </a:r>
            <a:r>
              <a:rPr lang="en-US" sz="2400" dirty="0" err="1"/>
              <a:t>nesagledivo</a:t>
            </a:r>
            <a:r>
              <a:rPr lang="en-US" sz="2400" dirty="0"/>
              <a:t> </a:t>
            </a:r>
            <a:r>
              <a:rPr lang="sr-Latn-RS" sz="2400" dirty="0"/>
              <a:t>je </a:t>
            </a:r>
            <a:r>
              <a:rPr lang="en-US" sz="2400" dirty="0" err="1"/>
              <a:t>ve</a:t>
            </a:r>
            <a:r>
              <a:rPr lang="sr-Latn-RS" sz="2400" dirty="0"/>
              <a:t>ć</a:t>
            </a:r>
            <a:r>
              <a:rPr lang="en-US" sz="2400" dirty="0" err="1"/>
              <a:t>i</a:t>
            </a:r>
            <a:r>
              <a:rPr lang="en-US" sz="2400" dirty="0"/>
              <a:t> od </a:t>
            </a:r>
            <a:r>
              <a:rPr lang="en-US" sz="2400" dirty="0" err="1"/>
              <a:t>onog</a:t>
            </a:r>
            <a:r>
              <a:rPr lang="en-US" sz="2400" dirty="0"/>
              <a:t> koji </a:t>
            </a:r>
            <a:r>
              <a:rPr lang="en-US" sz="2400" dirty="0" err="1"/>
              <a:t>mo</a:t>
            </a:r>
            <a:r>
              <a:rPr lang="sr-Latn-RS" sz="2400" dirty="0"/>
              <a:t>ž</a:t>
            </a:r>
            <a:r>
              <a:rPr lang="en-US" sz="2400" dirty="0"/>
              <a:t>e </a:t>
            </a:r>
            <a:r>
              <a:rPr lang="en-US" sz="2400" dirty="0" err="1"/>
              <a:t>sebi</a:t>
            </a:r>
            <a:r>
              <a:rPr lang="en-US" sz="2400" dirty="0"/>
              <a:t> da </a:t>
            </a:r>
            <a:r>
              <a:rPr lang="en-US" sz="2400" dirty="0" err="1"/>
              <a:t>priu</a:t>
            </a:r>
            <a:r>
              <a:rPr lang="sr-Latn-RS" sz="2400" dirty="0"/>
              <a:t>š</a:t>
            </a:r>
            <a:r>
              <a:rPr lang="en-US" sz="2400" dirty="0" err="1"/>
              <a:t>ti</a:t>
            </a:r>
            <a:r>
              <a:rPr lang="en-US" sz="2400" dirty="0"/>
              <a:t> </a:t>
            </a:r>
            <a:r>
              <a:rPr lang="en-US" sz="2400" dirty="0" err="1"/>
              <a:t>najbogatiji</a:t>
            </a:r>
            <a:r>
              <a:rPr lang="en-US" sz="2400" dirty="0"/>
              <a:t> </a:t>
            </a:r>
            <a:r>
              <a:rPr lang="en-US" sz="2400" dirty="0" err="1"/>
              <a:t>posetilac</a:t>
            </a:r>
            <a:r>
              <a:rPr lang="en-US" sz="2400" dirty="0"/>
              <a:t> de</a:t>
            </a:r>
            <a:r>
              <a:rPr lang="sr-Latn-RS" sz="2400" dirty="0"/>
              <a:t>ša</a:t>
            </a:r>
            <a:r>
              <a:rPr lang="en-US" sz="2400" dirty="0" err="1"/>
              <a:t>vanja</a:t>
            </a:r>
            <a:r>
              <a:rPr lang="en-US" sz="2400" dirty="0"/>
              <a:t>. </a:t>
            </a:r>
            <a:endParaRPr lang="sr-Latn-RS" sz="2400" dirty="0"/>
          </a:p>
          <a:p>
            <a:pPr marL="576072" lvl="1" indent="-4572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900" dirty="0"/>
          </a:p>
          <a:p>
            <a:pPr marL="576072" lvl="1" indent="-4572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Postoji </a:t>
            </a:r>
            <a:r>
              <a:rPr lang="en-US" sz="2400" dirty="0" err="1"/>
              <a:t>barijera</a:t>
            </a:r>
            <a:r>
              <a:rPr lang="en-US" sz="2400" dirty="0"/>
              <a:t> </a:t>
            </a:r>
            <a:r>
              <a:rPr lang="en-US" sz="2400" dirty="0" err="1"/>
              <a:t>broja</a:t>
            </a:r>
            <a:r>
              <a:rPr lang="en-US" sz="2400" dirty="0"/>
              <a:t> </a:t>
            </a:r>
            <a:r>
              <a:rPr lang="en-US" sz="2400" dirty="0" err="1"/>
              <a:t>posetilaca</a:t>
            </a:r>
            <a:r>
              <a:rPr lang="sr-Latn-RS" sz="2400" dirty="0"/>
              <a:t> -</a:t>
            </a:r>
            <a:r>
              <a:rPr lang="en-US" sz="2400" dirty="0"/>
              <a:t> </a:t>
            </a:r>
            <a:r>
              <a:rPr lang="sr-Latn-RS" sz="2400" dirty="0"/>
              <a:t>neki događaji </a:t>
            </a:r>
            <a:r>
              <a:rPr lang="en-US" sz="2400" dirty="0"/>
              <a:t>prim</a:t>
            </a:r>
            <a:r>
              <a:rPr lang="sr-Latn-RS" sz="2400" dirty="0"/>
              <a:t>aju</a:t>
            </a:r>
            <a:r>
              <a:rPr lang="en-US" sz="2400" dirty="0"/>
              <a:t> </a:t>
            </a:r>
            <a:r>
              <a:rPr lang="en-US" sz="2400" dirty="0" err="1"/>
              <a:t>nekoliko</a:t>
            </a:r>
            <a:r>
              <a:rPr lang="en-US" sz="2400" dirty="0"/>
              <a:t> </a:t>
            </a:r>
            <a:r>
              <a:rPr lang="en-US" sz="2400" dirty="0" err="1"/>
              <a:t>hiljada</a:t>
            </a:r>
            <a:r>
              <a:rPr lang="en-US" sz="2400" dirty="0"/>
              <a:t>, a drug</a:t>
            </a:r>
            <a:r>
              <a:rPr lang="sr-Latn-RS" sz="2400" dirty="0"/>
              <a:t>i</a:t>
            </a:r>
            <a:r>
              <a:rPr lang="en-US" sz="2400" dirty="0"/>
              <a:t> </a:t>
            </a:r>
            <a:r>
              <a:rPr lang="en-US" sz="2400" dirty="0" err="1"/>
              <a:t>samo</a:t>
            </a:r>
            <a:r>
              <a:rPr lang="en-US" sz="2400" dirty="0"/>
              <a:t> </a:t>
            </a:r>
            <a:r>
              <a:rPr lang="en-US" sz="2400" dirty="0" err="1"/>
              <a:t>nekoliko</a:t>
            </a:r>
            <a:r>
              <a:rPr lang="en-US" sz="2400" dirty="0"/>
              <a:t> </a:t>
            </a:r>
            <a:r>
              <a:rPr lang="en-US" sz="2400" dirty="0" err="1"/>
              <a:t>stotina</a:t>
            </a:r>
            <a:r>
              <a:rPr lang="en-US" sz="2400" dirty="0"/>
              <a:t> </a:t>
            </a:r>
            <a:r>
              <a:rPr lang="en-US" sz="2400" dirty="0" err="1"/>
              <a:t>gledalaca</a:t>
            </a:r>
            <a:r>
              <a:rPr lang="en-US" sz="2400" dirty="0"/>
              <a:t> </a:t>
            </a:r>
            <a:r>
              <a:rPr lang="en-US" sz="2400" dirty="0" err="1"/>
              <a:t>iako</a:t>
            </a:r>
            <a:r>
              <a:rPr lang="en-US" sz="2400" dirty="0"/>
              <a:t> je </a:t>
            </a:r>
            <a:r>
              <a:rPr lang="en-US" sz="2400" dirty="0" err="1"/>
              <a:t>zainteresovanih</a:t>
            </a:r>
            <a:r>
              <a:rPr lang="en-US" sz="2400" dirty="0"/>
              <a:t> </a:t>
            </a:r>
            <a:r>
              <a:rPr lang="en-US" sz="2400" dirty="0" err="1"/>
              <a:t>gledalaca</a:t>
            </a:r>
            <a:r>
              <a:rPr lang="en-US" sz="2400" dirty="0"/>
              <a:t> </a:t>
            </a:r>
            <a:r>
              <a:rPr lang="en-US" sz="2400" dirty="0" err="1"/>
              <a:t>nekoliko</a:t>
            </a:r>
            <a:r>
              <a:rPr lang="en-US" sz="2400" dirty="0"/>
              <a:t> </a:t>
            </a:r>
            <a:r>
              <a:rPr lang="en-US" sz="2400" dirty="0" err="1"/>
              <a:t>miliona</a:t>
            </a:r>
            <a:r>
              <a:rPr lang="en-US" sz="2400" dirty="0"/>
              <a:t>. </a:t>
            </a:r>
            <a:endParaRPr lang="sr-Latn-RS" sz="2400" dirty="0"/>
          </a:p>
          <a:p>
            <a:pPr marL="576072" lvl="1" indent="-4572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900" dirty="0"/>
          </a:p>
          <a:p>
            <a:pPr marL="576072" lvl="1" indent="-4572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en-US" sz="2400" dirty="0" err="1"/>
              <a:t>Televizija</a:t>
            </a:r>
            <a:r>
              <a:rPr lang="en-US" sz="2400" dirty="0"/>
              <a:t> ne </a:t>
            </a:r>
            <a:r>
              <a:rPr lang="en-US" sz="2400" dirty="0" err="1"/>
              <a:t>limitira</a:t>
            </a:r>
            <a:r>
              <a:rPr lang="en-US" sz="2400" dirty="0"/>
              <a:t> </a:t>
            </a:r>
            <a:r>
              <a:rPr lang="en-US" sz="2400" dirty="0" err="1"/>
              <a:t>broj</a:t>
            </a:r>
            <a:r>
              <a:rPr lang="en-US" sz="2400" dirty="0"/>
              <a:t> </a:t>
            </a:r>
            <a:r>
              <a:rPr lang="en-US" sz="2400" dirty="0" err="1"/>
              <a:t>gledalaca</a:t>
            </a:r>
            <a:r>
              <a:rPr lang="en-US" sz="2400" dirty="0"/>
              <a:t> </a:t>
            </a:r>
            <a:br>
              <a:rPr lang="en-US" sz="2400" dirty="0"/>
            </a:br>
            <a:endParaRPr lang="sr-Latn-RS" sz="2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400" b="1" dirty="0"/>
              <a:t>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5440234"/>
            <a:ext cx="1371601" cy="134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91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1699" y="5638800"/>
            <a:ext cx="8077200" cy="685800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Činjenice koje indiciraju moć TV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890" y="228600"/>
            <a:ext cx="6778219" cy="459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8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Moć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 lnSpcReduction="10000"/>
          </a:bodyPr>
          <a:lstStyle/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/>
              <a:t>Moć TV ogleda se u oblastima kulture, politike i obrazovanja, ali se meri i po sledećim efektima:</a:t>
            </a:r>
          </a:p>
          <a:p>
            <a:pPr marL="404622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400" b="1" dirty="0"/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prihvaćena kao medij, u svakoj je kući, ušla je u intimni život porodice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vi-VN" sz="18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svakodnevno okuplja mnoštvo ljudi (milionski auditorijum)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vi-VN" sz="18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ljudi su stekli naviku da gledaju televiziju, to je sastavni deo njihovog ponašanja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vi-VN" sz="18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televizija je važan izvor informacija, u smislu “biti u toku“, poznavati oficijelne stavove, znati onoliko koliko i drugi znaju o tim događajima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vi-VN" sz="18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ljudi bar deo informacija i stavova koje dobijaju putem televizije usvajaju i zadržavaju kao sastavni deo svoje orijentacije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vi-VN" sz="1800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pod dejstvom televizije menjaju se postojeća shvatanja i ponašanja, usmeravaju se u željenom pravcu</a:t>
            </a: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1486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524000"/>
            <a:ext cx="8915400" cy="5257800"/>
          </a:xfrm>
        </p:spPr>
        <p:txBody>
          <a:bodyPr>
            <a:normAutofit/>
          </a:bodyPr>
          <a:lstStyle/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76400"/>
            <a:ext cx="9906000" cy="4953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Moć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73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1020</TotalTime>
  <Words>362</Words>
  <Application>Microsoft Office PowerPoint</Application>
  <PresentationFormat>Widescreen</PresentationFormat>
  <Paragraphs>84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TV KAO AUTORITET</vt:lpstr>
      <vt:lpstr>TV kao autoritet</vt:lpstr>
      <vt:lpstr>TV kao autoritet</vt:lpstr>
      <vt:lpstr>TV kao autoritet</vt:lpstr>
      <vt:lpstr>Činjenice koje indiciraju moć TV</vt:lpstr>
      <vt:lpstr>Moć TV</vt:lpstr>
      <vt:lpstr>Moć TV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289</cp:revision>
  <dcterms:created xsi:type="dcterms:W3CDTF">2006-08-16T00:00:00Z</dcterms:created>
  <dcterms:modified xsi:type="dcterms:W3CDTF">2024-08-03T10:53:58Z</dcterms:modified>
</cp:coreProperties>
</file>