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268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4257673"/>
            <a:ext cx="8077200" cy="619127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715000"/>
            <a:ext cx="6400800" cy="533400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>
                <a:solidFill>
                  <a:schemeClr val="tx1"/>
                </a:solidFill>
              </a:rPr>
              <a:t>Kako da doživimo televiziju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609" y="344043"/>
            <a:ext cx="4266781" cy="390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objektivna stvarnost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8110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b="1" dirty="0"/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gledaoca i zbivanja </a:t>
            </a:r>
            <a:r>
              <a:rPr lang="sr-Latn-RS" sz="2400" dirty="0">
                <a:latin typeface="Corbel" pitchFamily="34" charset="0"/>
              </a:rPr>
              <a:t>na TV </a:t>
            </a:r>
            <a:r>
              <a:rPr lang="vi-VN" sz="2400" dirty="0">
                <a:latin typeface="Corbel" pitchFamily="34" charset="0"/>
              </a:rPr>
              <a:t>ne vežu isti prostor i direktno učestvovanje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ekran TV prijemnika je brana koja stvarnost (s one strane kamere) otuđuje od gledalaca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g</a:t>
            </a:r>
            <a:r>
              <a:rPr lang="vi-VN" sz="2400" dirty="0">
                <a:latin typeface="Corbel" pitchFamily="34" charset="0"/>
              </a:rPr>
              <a:t>leda</a:t>
            </a:r>
            <a:r>
              <a:rPr lang="sr-Latn-RS" sz="2400" dirty="0">
                <a:latin typeface="Corbel" pitchFamily="34" charset="0"/>
              </a:rPr>
              <a:t>ocu</a:t>
            </a:r>
            <a:r>
              <a:rPr lang="vi-VN" sz="2400" dirty="0">
                <a:latin typeface="Corbel" pitchFamily="34" charset="0"/>
              </a:rPr>
              <a:t> je oduzeta mogućnost da </a:t>
            </a:r>
            <a:r>
              <a:rPr lang="sr-Latn-RS" sz="2400" dirty="0">
                <a:latin typeface="Corbel" pitchFamily="34" charset="0"/>
              </a:rPr>
              <a:t>TV događaje</a:t>
            </a:r>
            <a:r>
              <a:rPr lang="vi-VN" sz="2400" dirty="0">
                <a:latin typeface="Corbel" pitchFamily="34" charset="0"/>
              </a:rPr>
              <a:t> sam izabere, doživi i u njima se stvaralački angažuje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TV ekran postaje najsigurnija zaštita od životne stvarnosti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intezivna svest o izvesnom događaju koji se zaista zbiva u životnoj stvarnosti</a:t>
            </a:r>
            <a:r>
              <a:rPr lang="sr-Latn-RS" sz="2400" dirty="0">
                <a:latin typeface="Corbel" pitchFamily="34" charset="0"/>
              </a:rPr>
              <a:t> i</a:t>
            </a:r>
            <a:r>
              <a:rPr lang="vi-VN" sz="2400" dirty="0">
                <a:latin typeface="Corbel" pitchFamily="34" charset="0"/>
              </a:rPr>
              <a:t> </a:t>
            </a:r>
            <a:r>
              <a:rPr lang="sr-Latn-RS" sz="2400" dirty="0">
                <a:latin typeface="Corbel" pitchFamily="34" charset="0"/>
              </a:rPr>
              <a:t>svest</a:t>
            </a:r>
            <a:r>
              <a:rPr lang="vi-VN" sz="2400" dirty="0">
                <a:latin typeface="Corbel" pitchFamily="34" charset="0"/>
              </a:rPr>
              <a:t> o sprečenošću da u tom događaju uzmemo željenog učešća –</a:t>
            </a:r>
            <a:r>
              <a:rPr lang="sr-Latn-RS" sz="2400" dirty="0">
                <a:latin typeface="Corbel" pitchFamily="34" charset="0"/>
              </a:rPr>
              <a:t> ta </a:t>
            </a:r>
            <a:r>
              <a:rPr lang="vi-VN" sz="2400" dirty="0">
                <a:latin typeface="Corbel" pitchFamily="34" charset="0"/>
              </a:rPr>
              <a:t>ohlađujuća informacija</a:t>
            </a:r>
            <a:r>
              <a:rPr lang="sr-Latn-RS" sz="2400" dirty="0">
                <a:latin typeface="Corbel" pitchFamily="34" charset="0"/>
              </a:rPr>
              <a:t> je najviše frustrirajuće svojstvo TV</a:t>
            </a:r>
            <a:endParaRPr lang="en-US" sz="2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2973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objektivna stvarnost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8110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b="1" dirty="0"/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direktan prenos</a:t>
            </a:r>
            <a:r>
              <a:rPr lang="vi-VN" sz="2400" dirty="0">
                <a:latin typeface="Corbel" pitchFamily="34" charset="0"/>
              </a:rPr>
              <a:t> nikada nije odraz događaja, kao u ogledalu, već uvek,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njegova interpretacija</a:t>
            </a:r>
            <a:r>
              <a:rPr lang="sr-Latn-RS" sz="2400" dirty="0">
                <a:latin typeface="Corbel" pitchFamily="34" charset="0"/>
              </a:rPr>
              <a:t> (reditelj, kamerman ...)</a:t>
            </a: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gledalac ima utisak neposrednog kontakta sa stvarnošću</a:t>
            </a: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osećaj neposrednosti i istovremenosti stvara utisak kontakta sa stvarnošću</a:t>
            </a: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</a:t>
            </a:r>
            <a:r>
              <a:rPr lang="vi-VN" sz="2400" dirty="0">
                <a:latin typeface="Corbel" pitchFamily="34" charset="0"/>
              </a:rPr>
              <a:t>ojave na ekranu gledalac percepira kao da se upravo sada rađaju pred njim, kao da je njihovo vreme identično njegovom, kao da ljudi na ekranu stare jednovremeno sa njim</a:t>
            </a:r>
            <a:endParaRPr lang="hr-HR" sz="2400" dirty="0"/>
          </a:p>
          <a:p>
            <a:pPr marL="576072" lvl="1" indent="-4572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hr-HR" dirty="0"/>
          </a:p>
          <a:p>
            <a:pPr marL="576072" lvl="1" indent="-457200"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d</a:t>
            </a:r>
            <a:r>
              <a:rPr lang="en-US" sz="2400" b="1" dirty="0">
                <a:solidFill>
                  <a:srgbClr val="C00000"/>
                </a:solidFill>
              </a:rPr>
              <a:t>o </a:t>
            </a:r>
            <a:r>
              <a:rPr lang="en-US" sz="2400" b="1" dirty="0" err="1">
                <a:solidFill>
                  <a:srgbClr val="C00000"/>
                </a:solidFill>
              </a:rPr>
              <a:t>nas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dolazi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pažljivo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  <a:r>
              <a:rPr lang="en-US" sz="2400" b="1" dirty="0" err="1">
                <a:solidFill>
                  <a:srgbClr val="C00000"/>
                </a:solidFill>
              </a:rPr>
              <a:t>probrana</a:t>
            </a:r>
            <a:r>
              <a:rPr lang="en-US" sz="2400" b="1" dirty="0">
                <a:solidFill>
                  <a:srgbClr val="C00000"/>
                </a:solidFill>
              </a:rPr>
              <a:t> „</a:t>
            </a:r>
            <a:r>
              <a:rPr lang="en-US" sz="2400" b="1" dirty="0" err="1">
                <a:solidFill>
                  <a:srgbClr val="C00000"/>
                </a:solidFill>
              </a:rPr>
              <a:t>stvarnost</a:t>
            </a:r>
            <a:r>
              <a:rPr lang="en-US" sz="2400" b="1" dirty="0">
                <a:solidFill>
                  <a:srgbClr val="C00000"/>
                </a:solidFill>
              </a:rPr>
              <a:t>“ </a:t>
            </a:r>
            <a:r>
              <a:rPr lang="en-US" sz="2400" b="1" dirty="0" err="1">
                <a:solidFill>
                  <a:srgbClr val="C00000"/>
                </a:solidFill>
              </a:rPr>
              <a:t>i</a:t>
            </a:r>
            <a:r>
              <a:rPr lang="en-US" sz="2400" b="1" dirty="0">
                <a:solidFill>
                  <a:srgbClr val="C00000"/>
                </a:solidFill>
              </a:rPr>
              <a:t> „</a:t>
            </a:r>
            <a:r>
              <a:rPr lang="en-US" sz="2400" b="1" dirty="0" err="1">
                <a:solidFill>
                  <a:srgbClr val="C00000"/>
                </a:solidFill>
              </a:rPr>
              <a:t>svakodnevnica</a:t>
            </a:r>
            <a:r>
              <a:rPr lang="en-US" sz="2400" b="1" dirty="0">
                <a:solidFill>
                  <a:srgbClr val="C00000"/>
                </a:solidFill>
              </a:rPr>
              <a:t>“ . </a:t>
            </a:r>
            <a:endParaRPr lang="hr-HR" sz="2400" b="1" dirty="0">
              <a:solidFill>
                <a:srgbClr val="C00000"/>
              </a:solidFill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6539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objektivna stvarnost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b="1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1" r="5907" b="52749"/>
          <a:stretch/>
        </p:blipFill>
        <p:spPr bwMode="auto">
          <a:xfrm>
            <a:off x="1491731" y="1676400"/>
            <a:ext cx="9078532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296" y="1672296"/>
            <a:ext cx="8255134" cy="494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06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600" b="1" dirty="0">
              <a:solidFill>
                <a:srgbClr val="C00000"/>
              </a:solidFill>
            </a:endParaRPr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ZVUK</a:t>
            </a:r>
            <a:r>
              <a:rPr lang="sr-Latn-RS" sz="2400" b="1" dirty="0"/>
              <a:t> - nizak nivo koncetracije prilikom gledanja TV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karakteristični zvuci za najave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špice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džinglovi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smeh iz OFF-a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naratori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dramatična muzika u vestima ...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rgbClr val="C00000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2743200"/>
            <a:ext cx="4436312" cy="339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SLIKA</a:t>
            </a:r>
            <a:r>
              <a:rPr lang="sr-Latn-RS" sz="2400" b="1" dirty="0"/>
              <a:t> – ogoljena slika sa malo detalja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b="1" dirty="0"/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brza promena slike</a:t>
            </a:r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jednostavnost slike nadoknađuje se brzom promenom kadrova</a:t>
            </a:r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korišćenje više kamera</a:t>
            </a:r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događaji se prikazuju u realnom vremenu</a:t>
            </a:r>
          </a:p>
          <a:p>
            <a:pPr marL="719138" lvl="1" indent="-363538">
              <a:lnSpc>
                <a:spcPct val="20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događaji se manje sažimaju nego na filmu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sr-Latn-RS" sz="1800" i="1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sr-Latn-RS" sz="2400" b="1" i="1" dirty="0">
                <a:solidFill>
                  <a:srgbClr val="C00000"/>
                </a:solidFill>
              </a:rPr>
              <a:t>TV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prvenstveno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angažuje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oči</a:t>
            </a:r>
            <a:r>
              <a:rPr lang="en-US" sz="2400" b="1" i="1" dirty="0">
                <a:solidFill>
                  <a:srgbClr val="C00000"/>
                </a:solidFill>
              </a:rPr>
              <a:t>,  </a:t>
            </a:r>
            <a:r>
              <a:rPr lang="en-US" sz="2400" b="1" i="1" dirty="0" err="1">
                <a:solidFill>
                  <a:srgbClr val="C00000"/>
                </a:solidFill>
              </a:rPr>
              <a:t>zatim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uši</a:t>
            </a:r>
            <a:r>
              <a:rPr lang="en-US" sz="2400" b="1" i="1" dirty="0">
                <a:solidFill>
                  <a:srgbClr val="C00000"/>
                </a:solidFill>
              </a:rPr>
              <a:t>, </a:t>
            </a:r>
            <a:r>
              <a:rPr lang="en-US" sz="2400" b="1" i="1" dirty="0" err="1">
                <a:solidFill>
                  <a:srgbClr val="C00000"/>
                </a:solidFill>
              </a:rPr>
              <a:t>mišljenje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err="1">
                <a:solidFill>
                  <a:srgbClr val="C00000"/>
                </a:solidFill>
              </a:rPr>
              <a:t>dolazi</a:t>
            </a:r>
            <a:r>
              <a:rPr lang="sr-Latn-RS" sz="2400" b="1" i="1" dirty="0">
                <a:solidFill>
                  <a:srgbClr val="C00000"/>
                </a:solidFill>
              </a:rPr>
              <a:t>na kraju</a:t>
            </a:r>
            <a:r>
              <a:rPr lang="en-US" sz="2400" b="1" i="1" dirty="0">
                <a:solidFill>
                  <a:srgbClr val="C00000"/>
                </a:solidFill>
              </a:rPr>
              <a:t>.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1158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NEPREKIDNO EMITOVANJE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stalno emitovanje programa 24/7 – neprekidna prisutnost</a:t>
            </a:r>
          </a:p>
          <a:p>
            <a:pPr marL="641350" lvl="1" indent="-28575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gust i precizan raspored emitovanja uslovljava prisutnost publike u tačno naznačeno vreme</a:t>
            </a:r>
          </a:p>
          <a:p>
            <a:pPr marL="641350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utisak da se program odigrava baš sada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365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4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TRENUTNOST I PRISUTNOST</a:t>
            </a:r>
          </a:p>
          <a:p>
            <a:pPr marL="719138" lvl="1" indent="-363538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upotrebom porodice</a:t>
            </a:r>
          </a:p>
          <a:p>
            <a:pPr marL="527050" lvl="1" indent="-17145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200" dirty="0"/>
          </a:p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stvara zajednice koje međusobno opšte – savezništvo između onih koji emituju program i onih kojima je namenjen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(potencijalnu) neprekidnost trajanja u vremenu i (potencijalnu) sveprisutnost, uz iluziju istovremenosti stvarnog zbivanja sa procesima njene percepcije – iluziju prisutnosti tom zbivanju</a:t>
            </a:r>
          </a:p>
          <a:p>
            <a:pPr marL="355600" lvl="1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/>
          </a:p>
          <a:p>
            <a:pPr marL="744538" lvl="1" indent="-404813"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§"/>
            </a:pPr>
            <a:r>
              <a:rPr lang="sr-Latn-RS" sz="2400" dirty="0"/>
              <a:t>č</a:t>
            </a:r>
            <a:r>
              <a:rPr lang="en-US" sz="2400" dirty="0" err="1"/>
              <a:t>esto</a:t>
            </a:r>
            <a:r>
              <a:rPr lang="en-US" sz="2400" dirty="0"/>
              <a:t> </a:t>
            </a:r>
            <a:r>
              <a:rPr lang="en-US" sz="2400" dirty="0" err="1"/>
              <a:t>prikazani</a:t>
            </a:r>
            <a:r>
              <a:rPr lang="en-US" sz="2400" dirty="0"/>
              <a:t> „</a:t>
            </a:r>
            <a:r>
              <a:rPr lang="en-US" sz="2400" dirty="0" err="1"/>
              <a:t>stvarni</a:t>
            </a:r>
            <a:r>
              <a:rPr lang="en-US" sz="2400" dirty="0"/>
              <a:t>“ </a:t>
            </a:r>
            <a:r>
              <a:rPr lang="en-US" sz="2400" dirty="0" err="1"/>
              <a:t>životi</a:t>
            </a:r>
            <a:r>
              <a:rPr lang="en-US" sz="2400" dirty="0"/>
              <a:t> u </a:t>
            </a:r>
            <a:r>
              <a:rPr lang="en-US" sz="2400" dirty="0" err="1"/>
              <a:t>stvarnosti</a:t>
            </a:r>
            <a:r>
              <a:rPr lang="en-US" sz="2400" dirty="0"/>
              <a:t> </a:t>
            </a:r>
            <a:r>
              <a:rPr lang="en-US" sz="2400" dirty="0" err="1"/>
              <a:t>nisu</a:t>
            </a:r>
            <a:r>
              <a:rPr lang="en-US" sz="2400" dirty="0"/>
              <a:t> </a:t>
            </a:r>
            <a:r>
              <a:rPr lang="en-US" sz="2400" dirty="0" err="1"/>
              <a:t>tako</a:t>
            </a:r>
            <a:r>
              <a:rPr lang="en-US" sz="2400" dirty="0"/>
              <a:t> </a:t>
            </a:r>
            <a:r>
              <a:rPr lang="en-US" sz="2400" dirty="0" err="1"/>
              <a:t>beskrajno</a:t>
            </a:r>
            <a:r>
              <a:rPr lang="en-US" sz="2400" dirty="0"/>
              <a:t> </a:t>
            </a:r>
            <a:r>
              <a:rPr lang="en-US" sz="2400" dirty="0" err="1"/>
              <a:t>bogati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isprepletani</a:t>
            </a:r>
            <a:r>
              <a:rPr lang="en-US" sz="2400" dirty="0"/>
              <a:t> </a:t>
            </a:r>
            <a:r>
              <a:rPr lang="en-US" sz="2400" dirty="0" err="1"/>
              <a:t>događajima</a:t>
            </a:r>
            <a:r>
              <a:rPr lang="en-US" sz="2400" dirty="0"/>
              <a:t>, </a:t>
            </a:r>
            <a:r>
              <a:rPr lang="en-US" sz="2400" dirty="0" err="1"/>
              <a:t>već</a:t>
            </a:r>
            <a:r>
              <a:rPr lang="en-US" sz="2400" dirty="0"/>
              <a:t>  je </a:t>
            </a:r>
            <a:r>
              <a:rPr lang="en-US" sz="2400" dirty="0" err="1"/>
              <a:t>radnja</a:t>
            </a:r>
            <a:r>
              <a:rPr lang="en-US" sz="2400" dirty="0"/>
              <a:t> </a:t>
            </a:r>
            <a:r>
              <a:rPr lang="en-US" sz="2400" dirty="0" err="1"/>
              <a:t>obogaćena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ulepšana</a:t>
            </a:r>
            <a:r>
              <a:rPr lang="en-US" sz="2400" dirty="0"/>
              <a:t>, </a:t>
            </a:r>
            <a:r>
              <a:rPr lang="en-US" sz="2400" dirty="0" err="1"/>
              <a:t>stvorena</a:t>
            </a:r>
            <a:r>
              <a:rPr lang="en-US" sz="2400" dirty="0"/>
              <a:t> je </a:t>
            </a:r>
            <a:r>
              <a:rPr lang="en-US" sz="2400" dirty="0" err="1"/>
              <a:t>iluzija</a:t>
            </a:r>
            <a:r>
              <a:rPr lang="en-US" sz="2400" dirty="0"/>
              <a:t>.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3354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TRENUTNOST I PRISUTNOST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719138" lvl="1" indent="-363538" algn="just">
              <a:lnSpc>
                <a:spcPct val="16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TV</a:t>
            </a:r>
            <a:r>
              <a:rPr lang="vi-VN" sz="2400" dirty="0"/>
              <a:t> </a:t>
            </a:r>
            <a:r>
              <a:rPr lang="vi-VN" sz="2400" dirty="0">
                <a:latin typeface="Corbel" pitchFamily="34" charset="0"/>
              </a:rPr>
              <a:t>program poseduje vremenski okvir i finale</a:t>
            </a:r>
            <a:endParaRPr lang="sr-Latn-RS" sz="2400" dirty="0">
              <a:latin typeface="Corbel" pitchFamily="34" charset="0"/>
            </a:endParaRPr>
          </a:p>
          <a:p>
            <a:pPr marL="641350" lvl="1" indent="-285750" algn="just">
              <a:lnSpc>
                <a:spcPct val="16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niz emisija koje nastupaju jedna za drugom </a:t>
            </a:r>
            <a:r>
              <a:rPr lang="sr-Latn-RS" sz="2400" dirty="0">
                <a:latin typeface="Corbel" pitchFamily="34" charset="0"/>
              </a:rPr>
              <a:t>– gde je</a:t>
            </a:r>
            <a:r>
              <a:rPr lang="vi-VN" sz="2400" dirty="0">
                <a:latin typeface="Corbel" pitchFamily="34" charset="0"/>
              </a:rPr>
              <a:t> funkcionalni početak ili kraj</a:t>
            </a:r>
            <a:endParaRPr lang="sr-Latn-RS" sz="2400" dirty="0">
              <a:latin typeface="Corbel" pitchFamily="34" charset="0"/>
            </a:endParaRPr>
          </a:p>
          <a:p>
            <a:pPr marL="527050" lvl="1" indent="-1714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641350" lvl="1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</a:t>
            </a:r>
            <a:r>
              <a:rPr lang="vi-VN" sz="2400" dirty="0">
                <a:latin typeface="Corbel" pitchFamily="34" charset="0"/>
              </a:rPr>
              <a:t>ritiskom na daljinski upravljač samo prividno prekidamo tok “reproduktivne realnosti“ 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koji van naše volje “teče“ dalje</a:t>
            </a:r>
            <a:endParaRPr lang="sr-Latn-RS" sz="2400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/>
          </a:p>
          <a:p>
            <a:pPr marL="744538" lvl="1" indent="-404813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t</a:t>
            </a:r>
            <a:r>
              <a:rPr lang="en-US" sz="2400" dirty="0" err="1"/>
              <a:t>elevizija</a:t>
            </a:r>
            <a:r>
              <a:rPr lang="en-US" sz="2400" dirty="0"/>
              <a:t> je </a:t>
            </a:r>
            <a:r>
              <a:rPr lang="en-US" sz="2400" dirty="0" err="1"/>
              <a:t>često</a:t>
            </a:r>
            <a:r>
              <a:rPr lang="en-US" sz="2400" dirty="0"/>
              <a:t> </a:t>
            </a:r>
            <a:r>
              <a:rPr lang="en-US" sz="2400" dirty="0" err="1"/>
              <a:t>iluzija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manipulacija</a:t>
            </a:r>
            <a:r>
              <a:rPr lang="en-US" sz="2400" dirty="0"/>
              <a:t>.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0414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Ključne osobine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DIREKTAN PRENOS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719138" lvl="1" indent="-363538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neposrednost uz „živu“ sliku TV čini gospodarem situacije</a:t>
            </a:r>
          </a:p>
          <a:p>
            <a:pPr marL="641350" lvl="1" indent="-285750" algn="just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velika količina direktnih prenosa ratova i revolucija nije još jedan pristupni kanal stvarnosti, već naš odnos prema toj stvarnosti </a:t>
            </a:r>
            <a:r>
              <a:rPr lang="sr-Latn-RS" sz="2000" dirty="0">
                <a:latin typeface="Corbel" pitchFamily="34" charset="0"/>
              </a:rPr>
              <a:t>(ishod interakcije)</a:t>
            </a:r>
          </a:p>
          <a:p>
            <a:pPr marL="641350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neposredno obraćanje TV – obraćanje gledaocima kao da sa njima razgovara </a:t>
            </a:r>
          </a:p>
          <a:p>
            <a:pPr marL="355600" lvl="1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        (sa svakim posebno)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3047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5599176"/>
            <a:ext cx="8077200" cy="838200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TV kao objektivna stvarnost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228600"/>
            <a:ext cx="5486399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8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objektivna stvarnost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b="1" dirty="0"/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>
                <a:solidFill>
                  <a:srgbClr val="C00000"/>
                </a:solidFill>
              </a:rPr>
              <a:t>OBJEKTIVNOST – uzdržavanje od bilo kakvog stava – jedan od subjektivno usvojenih stavova prema stvarnosti</a:t>
            </a:r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b="1" dirty="0"/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događaji u “živom“ prenosu zavise prvenstveno od čovekove subjektivne “optike“</a:t>
            </a:r>
            <a:endParaRPr lang="sr-Latn-RS" sz="2400" dirty="0">
              <a:latin typeface="Corbel" pitchFamily="34" charset="0"/>
            </a:endParaRPr>
          </a:p>
          <a:p>
            <a:pPr marL="355600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o</a:t>
            </a:r>
            <a:r>
              <a:rPr lang="vi-VN" sz="2400" dirty="0">
                <a:latin typeface="Corbel" pitchFamily="34" charset="0"/>
              </a:rPr>
              <a:t>no što vidimo u direktnom prenosu nije nikakva objektivna stvarnost već jedno od bezbroj mogućih ljudskih viđenja i reakcija na </a:t>
            </a:r>
            <a:r>
              <a:rPr lang="vi-VN" sz="2400" u="sng" dirty="0">
                <a:latin typeface="Corbel" pitchFamily="34" charset="0"/>
              </a:rPr>
              <a:t>životnu stvarnost</a:t>
            </a:r>
            <a:r>
              <a:rPr lang="sr-Latn-RS" sz="2400" u="sng" dirty="0">
                <a:latin typeface="Corbel" pitchFamily="34" charset="0"/>
              </a:rPr>
              <a:t>  </a:t>
            </a:r>
            <a:r>
              <a:rPr lang="vi-VN" sz="2400" u="sng" dirty="0">
                <a:latin typeface="Corbel" pitchFamily="34" charset="0"/>
              </a:rPr>
              <a:t> </a:t>
            </a:r>
            <a:endParaRPr lang="sr-Latn-RS" sz="2400" u="sng" dirty="0">
              <a:latin typeface="Corbel" pitchFamily="34" charset="0"/>
            </a:endParaRPr>
          </a:p>
          <a:p>
            <a:pPr marL="698500" lvl="1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719138" lvl="1" indent="-363538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u="sng" dirty="0">
                <a:latin typeface="Corbel" pitchFamily="34" charset="0"/>
              </a:rPr>
              <a:t>životna </a:t>
            </a:r>
            <a:r>
              <a:rPr lang="vi-VN" sz="2400" u="sng" dirty="0">
                <a:latin typeface="Corbel" pitchFamily="34" charset="0"/>
              </a:rPr>
              <a:t>stvarnost </a:t>
            </a:r>
            <a:r>
              <a:rPr lang="sr-Latn-RS" sz="2400" dirty="0">
                <a:latin typeface="Corbel" pitchFamily="34" charset="0"/>
              </a:rPr>
              <a:t>koja je </a:t>
            </a:r>
            <a:r>
              <a:rPr lang="vi-VN" sz="2400" dirty="0">
                <a:latin typeface="Corbel" pitchFamily="34" charset="0"/>
              </a:rPr>
              <a:t>dodatno ograničen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tehničkim performansama uređaja za beleženje tona i slike, i objektivnim uslovima u kojima se odvija snimanje kao i odnos prema činjenici da je taj događaj prenošen u prisustvu TV ekipe</a:t>
            </a:r>
            <a:endParaRPr lang="sr-Latn-RS" sz="2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1486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867</TotalTime>
  <Words>598</Words>
  <Application>Microsoft Office PowerPoint</Application>
  <PresentationFormat>Widescreen</PresentationFormat>
  <Paragraphs>131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Ključne osobine TV</vt:lpstr>
      <vt:lpstr>Ključne osobine TV</vt:lpstr>
      <vt:lpstr>Ključne osobine TV</vt:lpstr>
      <vt:lpstr>Ključne osobine TV</vt:lpstr>
      <vt:lpstr>Ključne osobine TV</vt:lpstr>
      <vt:lpstr>Ključne osobine TV</vt:lpstr>
      <vt:lpstr>Ključne osobine TV</vt:lpstr>
      <vt:lpstr>TV kao objektivna stvarnost</vt:lpstr>
      <vt:lpstr>TV kao objektivna stvarnost</vt:lpstr>
      <vt:lpstr>TV kao objektivna stvarnost</vt:lpstr>
      <vt:lpstr>TV kao objektivna stvarnost</vt:lpstr>
      <vt:lpstr>TV kao objektivna stvarnost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288</cp:revision>
  <dcterms:created xsi:type="dcterms:W3CDTF">2006-08-16T00:00:00Z</dcterms:created>
  <dcterms:modified xsi:type="dcterms:W3CDTF">2024-08-03T10:49:44Z</dcterms:modified>
</cp:coreProperties>
</file>