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notesMasterIdLst>
    <p:notesMasterId r:id="rId22"/>
  </p:notesMasterIdLst>
  <p:sldIdLst>
    <p:sldId id="287" r:id="rId5"/>
    <p:sldId id="288" r:id="rId6"/>
    <p:sldId id="321" r:id="rId7"/>
    <p:sldId id="289" r:id="rId8"/>
    <p:sldId id="290" r:id="rId9"/>
    <p:sldId id="322" r:id="rId10"/>
    <p:sldId id="297" r:id="rId11"/>
    <p:sldId id="320" r:id="rId12"/>
    <p:sldId id="302" r:id="rId13"/>
    <p:sldId id="304" r:id="rId14"/>
    <p:sldId id="300" r:id="rId15"/>
    <p:sldId id="291" r:id="rId16"/>
    <p:sldId id="292" r:id="rId17"/>
    <p:sldId id="293" r:id="rId18"/>
    <p:sldId id="301" r:id="rId19"/>
    <p:sldId id="294" r:id="rId20"/>
    <p:sldId id="295" r:id="rId21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813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18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615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75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0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76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27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93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11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73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2105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31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671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162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28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16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680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2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35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77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213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26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38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481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607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011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77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2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180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648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410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1150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20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94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2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10" Type="http://schemas.openxmlformats.org/officeDocument/2006/relationships/image" Target="../media/image11.gif"/><Relationship Id="rId4" Type="http://schemas.openxmlformats.org/officeDocument/2006/relationships/image" Target="../media/image5.jp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76200"/>
            <a:ext cx="4953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630238" indent="889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6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posle navedenog roka</a:t>
            </a:r>
            <a:r>
              <a:rPr lang="sr-Latn-RS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ne primaju se naknadno urađeni zadaci</a:t>
            </a:r>
            <a:endParaRPr lang="sr-Latn-RS" sz="2400" u="sng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pet negativnih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bodova (-5)</a:t>
            </a:r>
            <a:endParaRPr lang="en-U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RS" sz="16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sr-Latn-RS" sz="1400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844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270821"/>
              </p:ext>
            </p:extLst>
          </p:nvPr>
        </p:nvGraphicFramePr>
        <p:xfrm>
          <a:off x="1828800" y="2209800"/>
          <a:ext cx="9067800" cy="4267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5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5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130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29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Napisati poslovno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pismo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Pronaći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objekat za snimanje na zadatom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83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Napraviti plan transporta ekipe, opreme i organizovati smeštaj ekipe na zadatom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295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52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078454"/>
              </p:ext>
            </p:extLst>
          </p:nvPr>
        </p:nvGraphicFramePr>
        <p:xfrm>
          <a:off x="1219200" y="2133600"/>
          <a:ext cx="9601200" cy="45013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7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80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Latn-CS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.... programske funkcije na primeru emisije ...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informativne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vesti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...  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edukativne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 ...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zabavne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 ...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kulturno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umetničke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 ...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44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20396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1"/>
            <a:ext cx="8915400" cy="504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5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00201"/>
            <a:ext cx="8991600" cy="50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1"/>
            <a:ext cx="8936984" cy="486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4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19660"/>
            <a:ext cx="8991600" cy="508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9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42" y="1600201"/>
            <a:ext cx="9008658" cy="507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5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Spoznati TV kao medij kroz analizu televizije kao medijskog fenomena i kroz programske funkcije televizije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5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Stečena znanja o ključnim osobinama i programskim funkcijama TV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</a:t>
            </a: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</a:t>
            </a:r>
            <a:r>
              <a:rPr lang="hr-HR" sz="2400" b="1" dirty="0"/>
              <a:t>Literatura:</a:t>
            </a:r>
            <a:endParaRPr lang="hr-HR" sz="26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1</a:t>
            </a:r>
            <a:r>
              <a:rPr lang="hr-HR" sz="2400" dirty="0"/>
              <a:t>, ShopMyBook, Puurs, Belgium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 Lorimer R. (1998) </a:t>
            </a:r>
            <a:r>
              <a:rPr lang="hr-HR" sz="2400" b="1" dirty="0"/>
              <a:t>Masovne komunikacije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 Bal F. (1997) </a:t>
            </a:r>
            <a:r>
              <a:rPr lang="hr-HR" sz="2400" b="1" dirty="0"/>
              <a:t>Moć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5.  Mek Kvin D. (2000) </a:t>
            </a:r>
            <a:r>
              <a:rPr lang="hr-HR" sz="2400" b="1" dirty="0"/>
              <a:t>Televizija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6.  Stjuart Prajs (2011) </a:t>
            </a:r>
            <a:r>
              <a:rPr lang="hr-HR" sz="2400" b="1" dirty="0"/>
              <a:t>Izučavanje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7.  Crnobrnja S. (2010) </a:t>
            </a:r>
            <a:r>
              <a:rPr lang="hr-HR" sz="2400" b="1" dirty="0"/>
              <a:t>Estetika televizije i novih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8. Džozef Tjurou (2012) </a:t>
            </a:r>
            <a:r>
              <a:rPr lang="hr-HR" sz="2400" b="1" dirty="0"/>
              <a:t>Mediji danas I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9. </a:t>
            </a:r>
            <a:r>
              <a:rPr lang="pt-BR" sz="2400" dirty="0"/>
              <a:t>Džozef Tjurou (201</a:t>
            </a:r>
            <a:r>
              <a:rPr lang="sr-Latn-RS" sz="2400" dirty="0"/>
              <a:t>3</a:t>
            </a:r>
            <a:r>
              <a:rPr lang="pt-BR" sz="2400" dirty="0"/>
              <a:t>) </a:t>
            </a:r>
            <a:r>
              <a:rPr lang="pt-BR" sz="2400" b="1" dirty="0"/>
              <a:t>Mediji danas </a:t>
            </a:r>
            <a:r>
              <a:rPr lang="sr-Latn-RS" sz="2400" b="1" dirty="0"/>
              <a:t>I</a:t>
            </a:r>
            <a:r>
              <a:rPr lang="pt-BR" sz="2400" b="1" dirty="0"/>
              <a:t>I</a:t>
            </a:r>
            <a:r>
              <a:rPr lang="pt-BR" sz="2400" dirty="0"/>
              <a:t>, Clio, Beograd</a:t>
            </a:r>
            <a:endParaRPr lang="hr-HR" sz="24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369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medijski fenomen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Ključne osobine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objektivna stvarnost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i društveno komuniciranje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i propaganda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autoritet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Činjenice koje indiciraju moć TV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Činjenice koje osporavaju moć TV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sredstvo javnog informisanja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 i manipulacija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8259" y="2751782"/>
            <a:ext cx="4178837" cy="31341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941" y="2571867"/>
            <a:ext cx="4247094" cy="35392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029" y="2527368"/>
            <a:ext cx="4272203" cy="37424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029" y="2464596"/>
            <a:ext cx="4272203" cy="41786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717" y="2657858"/>
            <a:ext cx="5274196" cy="395564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893" y="1564297"/>
            <a:ext cx="5296956" cy="521750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103" y="2264418"/>
            <a:ext cx="5318697" cy="369649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173" y="2525791"/>
            <a:ext cx="5298906" cy="36429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6977" y="2122249"/>
            <a:ext cx="5297729" cy="405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Programske funkcije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1800" b="1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Informativna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Edukativna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Kulturno umetnička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Zabavna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Propagandna funkcija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763" y="1907227"/>
            <a:ext cx="5153450" cy="4026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203" y="2875526"/>
            <a:ext cx="5055251" cy="2112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16" y="1917922"/>
            <a:ext cx="5055252" cy="3791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057" y="1512424"/>
            <a:ext cx="4516608" cy="52693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856" y="1900420"/>
            <a:ext cx="5592144" cy="4175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472" y="2526486"/>
            <a:ext cx="5668442" cy="308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944449"/>
              </p:ext>
            </p:extLst>
          </p:nvPr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indent="-285750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>
              <a:lnSpc>
                <a:spcPct val="115000"/>
              </a:lnSpc>
              <a:defRPr/>
            </a:pPr>
            <a:endParaRPr lang="sr-Latn-RS" sz="1050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73075" indent="-285750">
              <a:lnSpc>
                <a:spcPct val="115000"/>
              </a:lnSpc>
              <a:buFont typeface="Wingdings" pitchFamily="2" charset="2"/>
              <a:buChar char="Ø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kašnjenje na predavanje </a:t>
            </a: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vodi se kao 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neopravdani izostanak</a:t>
            </a:r>
            <a:endParaRPr lang="en-U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endParaRPr lang="en-U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254000">
              <a:lnSpc>
                <a:spcPct val="115000"/>
              </a:lnSpc>
              <a:buFont typeface="Wingdings"/>
              <a:buChar char=""/>
              <a:defRPr/>
            </a:pPr>
            <a:r>
              <a:rPr lang="sr-Latn-RS" sz="2400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dozvoljena 3 neopravdana</a:t>
            </a: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indent="-342900">
              <a:lnSpc>
                <a:spcPct val="115000"/>
              </a:lnSpc>
              <a:buFont typeface="Wingdings"/>
              <a:buChar char=""/>
              <a:defRPr/>
            </a:pPr>
            <a:endParaRPr lang="sr-Latn-R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254000">
              <a:lnSpc>
                <a:spcPct val="115000"/>
              </a:lnSpc>
              <a:buFont typeface="Wingdings"/>
              <a:buChar char=""/>
              <a:defRPr/>
            </a:pPr>
            <a:r>
              <a:rPr lang="sr-Latn-RS" sz="2400" u="sng" dirty="0">
                <a:solidFill>
                  <a:prstClr val="black"/>
                </a:solidFill>
                <a:latin typeface="Calibri" pitchFamily="34" charset="0"/>
              </a:rPr>
              <a:t>svaki naredni neopravdani izostanak </a:t>
            </a:r>
            <a:r>
              <a:rPr lang="sr-Latn-RS" sz="2400" dirty="0">
                <a:solidFill>
                  <a:prstClr val="black"/>
                </a:solidFill>
                <a:latin typeface="Calibri" pitchFamily="34" charset="0"/>
              </a:rPr>
              <a:t>vrednuje se sa </a:t>
            </a:r>
            <a:r>
              <a:rPr lang="sr-Latn-RS" sz="2400" b="1" u="sng" dirty="0">
                <a:solidFill>
                  <a:srgbClr val="C00000"/>
                </a:solidFill>
                <a:latin typeface="Calibri" pitchFamily="34" charset="0"/>
              </a:rPr>
              <a:t>1 negativnim</a:t>
            </a:r>
            <a:r>
              <a:rPr lang="sr-Latn-RS" sz="2400" dirty="0">
                <a:solidFill>
                  <a:srgbClr val="C00000"/>
                </a:solidFill>
                <a:latin typeface="Calibri" pitchFamily="34" charset="0"/>
              </a:rPr>
              <a:t> bodom (-1)</a:t>
            </a: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  <a:p>
            <a:pPr>
              <a:lnSpc>
                <a:spcPct val="115000"/>
              </a:lnSpc>
              <a:defRPr/>
            </a:pPr>
            <a:r>
              <a:rPr lang="sr-Latn-RS" sz="1400" i="1" dirty="0">
                <a:solidFill>
                  <a:prstClr val="black"/>
                </a:solidFill>
                <a:latin typeface="Corbel"/>
              </a:rPr>
              <a:t>          </a:t>
            </a: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ü"/>
              <a:defRPr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lang="sr-Latn-R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defRPr/>
            </a:pPr>
            <a:endParaRPr lang="en-U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  <a:defRPr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lang="sr-Latn-RS" sz="2400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indent="-285750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1 opravdani izostanak = 0 bodova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64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 navedenom roku*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630238" indent="889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posle navedenog roka</a:t>
            </a:r>
            <a:r>
              <a:rPr lang="sr-Latn-RS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odmah, po isteku roka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dva negativna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svakog meseca po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dva negativna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boda (-2) </a:t>
            </a: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>
              <a:lnSpc>
                <a:spcPct val="115000"/>
              </a:lnSpc>
            </a:pPr>
            <a:r>
              <a:rPr lang="sr-Latn-R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   </a:t>
            </a: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>
              <a:lnSpc>
                <a:spcPct val="115000"/>
              </a:lnSpc>
            </a:pPr>
            <a:endParaRPr lang="en-US" sz="4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R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      </a:t>
            </a: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***</a:t>
            </a:r>
            <a:r>
              <a:rPr lang="pl-PL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maksimalno </a:t>
            </a:r>
            <a:r>
              <a:rPr lang="pl-PL" sz="2000" b="1" i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6 negativnih bodova </a:t>
            </a:r>
            <a:r>
              <a:rPr lang="pl-PL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po zadatom pisanom radu u semestru</a:t>
            </a:r>
            <a:endParaRPr lang="sr-Latn-RS" sz="2000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lang="sr-Latn-R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lang="sr-Latn-RS" sz="2000" i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393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1489</TotalTime>
  <Words>672</Words>
  <Application>Microsoft Office PowerPoint</Application>
  <PresentationFormat>Widescreen</PresentationFormat>
  <Paragraphs>187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2_Module</vt:lpstr>
      <vt:lpstr>3_Module</vt:lpstr>
      <vt:lpstr>PowerPoint Presentation</vt:lpstr>
      <vt:lpstr>O predmetu ...</vt:lpstr>
      <vt:lpstr>O predmetu ...</vt:lpstr>
      <vt:lpstr>TV kao medijski fenomen</vt:lpstr>
      <vt:lpstr>Programske funkcije TV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354</cp:revision>
  <dcterms:created xsi:type="dcterms:W3CDTF">2006-08-16T00:00:00Z</dcterms:created>
  <dcterms:modified xsi:type="dcterms:W3CDTF">2024-08-06T17:20:41Z</dcterms:modified>
</cp:coreProperties>
</file>