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notesMasterIdLst>
    <p:notesMasterId r:id="rId17"/>
  </p:notesMasterIdLst>
  <p:sldIdLst>
    <p:sldId id="256" r:id="rId3"/>
    <p:sldId id="258" r:id="rId4"/>
    <p:sldId id="259" r:id="rId5"/>
    <p:sldId id="272" r:id="rId6"/>
    <p:sldId id="271" r:id="rId7"/>
    <p:sldId id="273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847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5592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263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228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5015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3098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54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44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7851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136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73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03-Aug-24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433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3600" y="1981200"/>
            <a:ext cx="3505200" cy="1597152"/>
          </a:xfrm>
        </p:spPr>
        <p:txBody>
          <a:bodyPr/>
          <a:lstStyle/>
          <a:p>
            <a:pPr algn="ctr"/>
            <a: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REALITY</a:t>
            </a:r>
            <a:br>
              <a:rPr lang="sr-Latn-RS" dirty="0">
                <a:solidFill>
                  <a:schemeClr val="tx2">
                    <a:lumMod val="90000"/>
                  </a:schemeClr>
                </a:solidFill>
              </a:rPr>
            </a:br>
            <a:r>
              <a:rPr lang="sr-Latn-RS" dirty="0">
                <a:solidFill>
                  <a:schemeClr val="tx2">
                    <a:lumMod val="90000"/>
                  </a:schemeClr>
                </a:solidFill>
              </a:rPr>
              <a:t> </a:t>
            </a:r>
            <a: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SHOW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867400"/>
            <a:ext cx="8686800" cy="381000"/>
          </a:xfrm>
        </p:spPr>
        <p:txBody>
          <a:bodyPr>
            <a:noAutofit/>
          </a:bodyPr>
          <a:lstStyle/>
          <a:p>
            <a:pPr algn="ctr"/>
            <a:r>
              <a:rPr lang="sr-Latn-CS" sz="2800" b="1" dirty="0">
                <a:solidFill>
                  <a:schemeClr val="tx1"/>
                </a:solidFill>
              </a:rPr>
              <a:t>PREDSTAVA STVARNOSTI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149071"/>
            <a:ext cx="4724399" cy="472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FILM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11887200" cy="5181600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igrani film pravljen za prikazivanje na TV</a:t>
            </a:r>
            <a:endParaRPr lang="en-US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razvoj od TV drame do TV filma</a:t>
            </a:r>
            <a:endParaRPr lang="hr-HR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inferiorni položaj u odnosu na bioskopski film</a:t>
            </a:r>
          </a:p>
          <a:p>
            <a:pPr marL="118872" lvl="1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400" b="1" dirty="0"/>
              <a:t>	</a:t>
            </a:r>
            <a:r>
              <a:rPr lang="hr-HR" sz="2000" dirty="0"/>
              <a:t>- mali ekran</a:t>
            </a:r>
          </a:p>
          <a:p>
            <a:pPr marL="118872" lvl="1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- manje seksa i nasilja</a:t>
            </a:r>
          </a:p>
          <a:p>
            <a:pPr marL="118872" lvl="1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- dramaturška struktura podređena ubacivanju reklama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400" b="1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400" dirty="0"/>
              <a:t>Razvoj kablovske doveo do pojave filmskih kanala</a:t>
            </a:r>
          </a:p>
          <a:p>
            <a:pPr marL="384048" lvl="2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- bez cenzure</a:t>
            </a:r>
          </a:p>
          <a:p>
            <a:pPr marL="384048" lvl="2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- bez reklama</a:t>
            </a:r>
          </a:p>
          <a:p>
            <a:pPr marL="384048" lvl="2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- premijere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790" y="1762124"/>
            <a:ext cx="2452404" cy="30615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5790" y="5031212"/>
            <a:ext cx="256032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15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FILM na TV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559950"/>
            <a:ext cx="5791200" cy="222089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653" y="1781211"/>
            <a:ext cx="3901366" cy="17783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880" y="4069375"/>
            <a:ext cx="3585039" cy="24199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0272" y="3776852"/>
            <a:ext cx="5342128" cy="300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0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TALK SHOW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1963400" cy="5105400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jedna ili više tema o kojoj razgovaraju gosti i publika</a:t>
            </a:r>
            <a:endParaRPr lang="en-US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gosti imaju široko znanje ili iskustvo u vezi sa aktuelnom temom</a:t>
            </a:r>
            <a:endParaRPr lang="hr-HR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gledaoci putem SMS ili publika u studiju postavlja pitanja, komentariše izjave ili iznosi svoje stavove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400" b="1" dirty="0"/>
              <a:t>	</a:t>
            </a:r>
            <a:endParaRPr lang="hr-HR" sz="14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1865" y="3409950"/>
            <a:ext cx="5454869" cy="329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99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TALK SHOW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600201"/>
            <a:ext cx="4114800" cy="2370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4191001"/>
            <a:ext cx="3859502" cy="25750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9526" y="4191000"/>
            <a:ext cx="3433348" cy="25750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5056" y="1703216"/>
            <a:ext cx="4110990" cy="2155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960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TALK SHOW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1676400"/>
            <a:ext cx="7467600" cy="495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809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REALITY SHOW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1811000" cy="5181600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prikazivanje stvarnih ljudi i događaja</a:t>
            </a:r>
            <a:endParaRPr lang="en-US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scene iz stvarnog života ljudi – ponašanje, običaji, način razmišljanja, stavovi ...</a:t>
            </a:r>
            <a:endParaRPr lang="hr-HR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protagonisti ispred kamere su isti ili bar slični kao i gledaoci</a:t>
            </a:r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b="1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podvrsta TV igara – takmičarske igre, zabavljačke veštine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400" b="1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dokumentarni program – tv igra – psihološki eksperiment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en-US" sz="2400" dirty="0" err="1"/>
              <a:t>bez</a:t>
            </a:r>
            <a:r>
              <a:rPr lang="en-US" sz="2400" dirty="0"/>
              <a:t> </a:t>
            </a:r>
            <a:r>
              <a:rPr lang="en-US" sz="2400" dirty="0" err="1"/>
              <a:t>vidljive</a:t>
            </a:r>
            <a:r>
              <a:rPr lang="en-US" sz="2400" dirty="0"/>
              <a:t> </a:t>
            </a:r>
            <a:r>
              <a:rPr lang="en-US" sz="2400" dirty="0" err="1"/>
              <a:t>intervencije</a:t>
            </a:r>
            <a:r>
              <a:rPr lang="en-US" sz="2400" dirty="0"/>
              <a:t> </a:t>
            </a:r>
            <a:r>
              <a:rPr lang="en-US" sz="2400" dirty="0" err="1"/>
              <a:t>autora</a:t>
            </a:r>
            <a:r>
              <a:rPr lang="hr-HR" sz="2400" dirty="0"/>
              <a:t>, </a:t>
            </a:r>
            <a:r>
              <a:rPr lang="en-US" sz="2400" dirty="0"/>
              <a:t>prate li</a:t>
            </a:r>
            <a:r>
              <a:rPr lang="hr-HR" sz="2400" dirty="0"/>
              <a:t>č</a:t>
            </a:r>
            <a:r>
              <a:rPr lang="en-US" sz="2400" dirty="0" err="1"/>
              <a:t>ni</a:t>
            </a:r>
            <a:r>
              <a:rPr lang="en-US" sz="2400" dirty="0"/>
              <a:t> </a:t>
            </a:r>
            <a:r>
              <a:rPr lang="en-US" sz="2400" dirty="0" err="1"/>
              <a:t>ili</a:t>
            </a:r>
            <a:r>
              <a:rPr lang="en-US" sz="2400" dirty="0"/>
              <a:t> </a:t>
            </a:r>
            <a:r>
              <a:rPr lang="en-US" sz="2400" dirty="0" err="1"/>
              <a:t>profesionalni</a:t>
            </a:r>
            <a:r>
              <a:rPr lang="hr-HR" sz="2400" dirty="0"/>
              <a:t> ž</a:t>
            </a:r>
            <a:r>
              <a:rPr lang="en-US" sz="2400" dirty="0" err="1"/>
              <a:t>ivot</a:t>
            </a:r>
            <a:r>
              <a:rPr lang="en-US" sz="2400" dirty="0"/>
              <a:t> </a:t>
            </a:r>
            <a:r>
              <a:rPr lang="en-US" sz="2400" dirty="0" err="1"/>
              <a:t>grupe</a:t>
            </a:r>
            <a:r>
              <a:rPr lang="en-US" sz="2400" dirty="0"/>
              <a:t> </a:t>
            </a:r>
            <a:r>
              <a:rPr lang="en-US" sz="2400" dirty="0" err="1"/>
              <a:t>protagonista</a:t>
            </a:r>
            <a:endParaRPr lang="hr-HR" sz="2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podvrste nastale u veštačkim životnim okolnostima 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Podvrsta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75192"/>
            <a:ext cx="11887200" cy="4625609"/>
          </a:xfrm>
        </p:spPr>
        <p:txBody>
          <a:bodyPr>
            <a:normAutofit/>
          </a:bodyPr>
          <a:lstStyle/>
          <a:p>
            <a:pPr lvl="1">
              <a:buClrTx/>
            </a:pPr>
            <a:endParaRPr lang="hr-HR" sz="1800" b="1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celebrity reality  </a:t>
            </a:r>
          </a:p>
          <a:p>
            <a:pPr marL="457200" lvl="1" indent="0">
              <a:buNone/>
            </a:pPr>
            <a:r>
              <a:rPr lang="hr-HR" sz="2000" dirty="0"/>
              <a:t>     (praćenje svakodnevnog  života slavnih osoba)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profesional</a:t>
            </a:r>
            <a:r>
              <a:rPr lang="hr-HR" sz="2400" dirty="0">
                <a:solidFill>
                  <a:srgbClr val="C00000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hr-HR" sz="1800" dirty="0"/>
              <a:t>      </a:t>
            </a:r>
            <a:r>
              <a:rPr lang="hr-HR" sz="2000" dirty="0"/>
              <a:t>(praćenje određene profesije - grupe)</a:t>
            </a:r>
            <a:endParaRPr lang="en-US" sz="2000" dirty="0"/>
          </a:p>
          <a:p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eliminacijski</a:t>
            </a:r>
          </a:p>
          <a:p>
            <a:pPr marL="457200" lvl="1" indent="0">
              <a:buNone/>
            </a:pPr>
            <a:r>
              <a:rPr lang="hr-HR" sz="2400" dirty="0"/>
              <a:t>     </a:t>
            </a:r>
            <a:r>
              <a:rPr lang="hr-HR" sz="2000" dirty="0"/>
              <a:t>(protagonisti imaju cilj, takmiče se jedni protiv drugih,  sistem eliminacije)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dating reality </a:t>
            </a:r>
          </a:p>
          <a:p>
            <a:pPr marL="457200" lvl="1" indent="0">
              <a:buNone/>
              <a:tabLst>
                <a:tab pos="719138" algn="l"/>
              </a:tabLst>
            </a:pPr>
            <a:r>
              <a:rPr lang="hr-HR" sz="2000" dirty="0"/>
              <a:t>     (</a:t>
            </a:r>
            <a:r>
              <a:rPr lang="sr-Latn-CS" sz="2000" dirty="0"/>
              <a:t>takmičenje kako bi dobili priliku za ljubavnu vezu sa  izabranom osobom)</a:t>
            </a:r>
            <a:endParaRPr lang="en-US" sz="2000" dirty="0"/>
          </a:p>
          <a:p>
            <a:pPr marL="118872" indent="0">
              <a:buNone/>
            </a:pPr>
            <a:endParaRPr lang="en-US" sz="14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5927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Podvrsta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2"/>
            <a:ext cx="11963400" cy="4625609"/>
          </a:xfrm>
        </p:spPr>
        <p:txBody>
          <a:bodyPr>
            <a:normAutofit/>
          </a:bodyPr>
          <a:lstStyle/>
          <a:p>
            <a:pPr lvl="1">
              <a:buClrTx/>
            </a:pPr>
            <a:endParaRPr lang="hr-HR" sz="1800" b="1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potraga za poslom</a:t>
            </a:r>
          </a:p>
          <a:p>
            <a:pPr marL="457200" lvl="1" indent="0">
              <a:buNone/>
            </a:pPr>
            <a:r>
              <a:rPr lang="hr-HR" sz="2400" dirty="0"/>
              <a:t>   </a:t>
            </a:r>
            <a:r>
              <a:rPr lang="hr-HR" sz="2000" dirty="0"/>
              <a:t>(borba za početak profesionalne karijere)</a:t>
            </a:r>
            <a:endParaRPr lang="en-US" sz="2000" dirty="0"/>
          </a:p>
          <a:p>
            <a:pPr marL="118872" indent="0">
              <a:buNone/>
            </a:pPr>
            <a:endParaRPr lang="sr-Latn-RS" sz="18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sportski</a:t>
            </a:r>
            <a:r>
              <a:rPr lang="hr-HR" sz="2400" dirty="0">
                <a:solidFill>
                  <a:srgbClr val="C00000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hr-HR" sz="2400" dirty="0"/>
              <a:t>   </a:t>
            </a:r>
            <a:r>
              <a:rPr lang="hr-HR" sz="2000" dirty="0"/>
              <a:t>(nepoznati i neiskusni pokušavaju postati profesionalni  sportisti)</a:t>
            </a:r>
            <a:endParaRPr lang="en-US" sz="1600" dirty="0"/>
          </a:p>
          <a:p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makeover</a:t>
            </a:r>
          </a:p>
          <a:p>
            <a:pPr marL="457200" lvl="1" indent="0">
              <a:buNone/>
            </a:pPr>
            <a:r>
              <a:rPr lang="hr-HR" sz="2400" dirty="0"/>
              <a:t>   </a:t>
            </a:r>
            <a:r>
              <a:rPr lang="hr-HR" sz="2000" dirty="0"/>
              <a:t>(uklanjanje fizičkih nedostataka ili sređivanje porodičnog  doma)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društveni eksperiment</a:t>
            </a:r>
          </a:p>
          <a:p>
            <a:pPr marL="457200" lvl="1" indent="0">
              <a:buNone/>
              <a:tabLst>
                <a:tab pos="719138" algn="l"/>
              </a:tabLst>
            </a:pPr>
            <a:r>
              <a:rPr lang="hr-HR" sz="2400" dirty="0"/>
              <a:t>   </a:t>
            </a:r>
            <a:r>
              <a:rPr lang="hr-HR" sz="2000" dirty="0"/>
              <a:t>(</a:t>
            </a:r>
            <a:r>
              <a:rPr lang="sr-Latn-CS" sz="2000" dirty="0"/>
              <a:t>snalaženje u neobičnim situacijama)</a:t>
            </a:r>
            <a:endParaRPr lang="en-US" sz="2000" dirty="0"/>
          </a:p>
          <a:p>
            <a:pPr marL="118872" indent="0">
              <a:buNone/>
            </a:pPr>
            <a:endParaRPr lang="en-US" sz="14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915793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Formati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334" y="1559058"/>
            <a:ext cx="2832751" cy="2630412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850" y="1578108"/>
            <a:ext cx="3859728" cy="26546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1800" y="4672365"/>
            <a:ext cx="3909750" cy="18766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097" y="4418639"/>
            <a:ext cx="4228778" cy="238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2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Formati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036" y="1721451"/>
            <a:ext cx="4210799" cy="214399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1601347"/>
            <a:ext cx="3580109" cy="2384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349" y="4216278"/>
            <a:ext cx="3464171" cy="21651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799" y="4309801"/>
            <a:ext cx="3884910" cy="197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700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Formati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4876" y="4321841"/>
            <a:ext cx="3850118" cy="2310071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1611154"/>
            <a:ext cx="2366775" cy="23593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296" y="1605810"/>
            <a:ext cx="2976784" cy="23593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528" y="4242070"/>
            <a:ext cx="4850321" cy="246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11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82005"/>
            <a:ext cx="3505200" cy="3200400"/>
          </a:xfrm>
        </p:spPr>
        <p:txBody>
          <a:bodyPr>
            <a:normAutofit fontScale="90000"/>
          </a:bodyPr>
          <a:lstStyle/>
          <a:p>
            <a:pPr algn="ctr"/>
            <a: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DRAMA</a:t>
            </a:r>
            <a:b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b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FILM</a:t>
            </a:r>
            <a:b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b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TALK SHOW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>
              <a:solidFill>
                <a:srgbClr val="F0AD00">
                  <a:satMod val="150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609600"/>
            <a:ext cx="6020881" cy="401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82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TV DRAMA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2039600" cy="5257801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TV emisija dramskog sadržaja</a:t>
            </a:r>
            <a:endParaRPr lang="en-US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dramski tekst specifično napisan za izvođenje na TV</a:t>
            </a:r>
            <a:endParaRPr lang="hr-HR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TV drama „uživo” kao pozorišna predstava u nedostatku magnetoskopa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scene u eksterijerima snimane filmskom tehnikom</a:t>
            </a:r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b="1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pojavom magnetoskopa TV drama kao TV film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b="1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921" y="4562473"/>
            <a:ext cx="3556000" cy="213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1295" y="4562473"/>
            <a:ext cx="3790165" cy="213360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1834" y="4562473"/>
            <a:ext cx="319524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0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960</TotalTime>
  <Words>342</Words>
  <Application>Microsoft Office PowerPoint</Application>
  <PresentationFormat>Widescreen</PresentationFormat>
  <Paragraphs>84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1_Module</vt:lpstr>
      <vt:lpstr>REALITY  SHOW</vt:lpstr>
      <vt:lpstr>REALITY SHOW</vt:lpstr>
      <vt:lpstr>Podvrsta </vt:lpstr>
      <vt:lpstr>Podvrsta </vt:lpstr>
      <vt:lpstr>Formati</vt:lpstr>
      <vt:lpstr>Formati</vt:lpstr>
      <vt:lpstr>Formati</vt:lpstr>
      <vt:lpstr>TV DRAMA  TV FILM  TALK SHOW</vt:lpstr>
      <vt:lpstr>TV DRAMA</vt:lpstr>
      <vt:lpstr>TV FILM</vt:lpstr>
      <vt:lpstr> FILM na TV</vt:lpstr>
      <vt:lpstr>TALK SHOW</vt:lpstr>
      <vt:lpstr>TALK SHOW</vt:lpstr>
      <vt:lpstr>TALK SHOW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172</cp:revision>
  <dcterms:created xsi:type="dcterms:W3CDTF">2006-08-16T00:00:00Z</dcterms:created>
  <dcterms:modified xsi:type="dcterms:W3CDTF">2024-08-03T11:57:13Z</dcterms:modified>
</cp:coreProperties>
</file>