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20"/>
  </p:notesMasterIdLst>
  <p:sldIdLst>
    <p:sldId id="256" r:id="rId2"/>
    <p:sldId id="268" r:id="rId3"/>
    <p:sldId id="346" r:id="rId4"/>
    <p:sldId id="340" r:id="rId5"/>
    <p:sldId id="339" r:id="rId6"/>
    <p:sldId id="325" r:id="rId7"/>
    <p:sldId id="341" r:id="rId8"/>
    <p:sldId id="326" r:id="rId9"/>
    <p:sldId id="342" r:id="rId10"/>
    <p:sldId id="343" r:id="rId11"/>
    <p:sldId id="328" r:id="rId12"/>
    <p:sldId id="344" r:id="rId13"/>
    <p:sldId id="332" r:id="rId14"/>
    <p:sldId id="331" r:id="rId15"/>
    <p:sldId id="335" r:id="rId16"/>
    <p:sldId id="345" r:id="rId17"/>
    <p:sldId id="336" r:id="rId18"/>
    <p:sldId id="337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5" autoAdjust="0"/>
    <p:restoredTop sz="94622" autoAdjust="0"/>
  </p:normalViewPr>
  <p:slideViewPr>
    <p:cSldViewPr>
      <p:cViewPr varScale="1">
        <p:scale>
          <a:sx n="100" d="100"/>
          <a:sy n="100" d="100"/>
        </p:scale>
        <p:origin x="114" y="12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6925B0-922F-4828-84EB-0DF837AA9F0B}" type="datetimeFigureOut">
              <a:rPr lang="en-US" smtClean="0"/>
              <a:t>03-Aug-24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CB385E-408D-4944-8CAD-49125B1CF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366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B385E-408D-4944-8CAD-49125B1CF0D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325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1" y="0"/>
            <a:ext cx="12191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355848"/>
            <a:ext cx="107696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1828800"/>
            <a:ext cx="107696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8798560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 bwMode="ltGray">
          <a:xfrm>
            <a:off x="8863584" y="0"/>
            <a:ext cx="33528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274641"/>
            <a:ext cx="25400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1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20796" y="6377460"/>
            <a:ext cx="511520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5448"/>
            <a:ext cx="10972800" cy="1252728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12192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9744" y="118872"/>
            <a:ext cx="10684256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7552" y="1828800"/>
            <a:ext cx="10696448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773936"/>
            <a:ext cx="53848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73936"/>
            <a:ext cx="53848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98988"/>
            <a:ext cx="5386917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49512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698988"/>
            <a:ext cx="5389033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49512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784" y="152400"/>
            <a:ext cx="3364992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5837" y="1743134"/>
            <a:ext cx="7894188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784" y="1730018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5448"/>
            <a:ext cx="3366867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71741" y="1484808"/>
            <a:ext cx="8329863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728216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19456" y="1170432"/>
            <a:ext cx="3364992" cy="201168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47744" y="1170432"/>
            <a:ext cx="6925056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19104" y="1170432"/>
            <a:ext cx="978485" cy="20116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7" name="Rectangle 6"/>
          <p:cNvSpPr/>
          <p:nvPr/>
        </p:nvSpPr>
        <p:spPr bwMode="ltGray">
          <a:xfrm>
            <a:off x="1" y="1"/>
            <a:ext cx="12191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75192"/>
            <a:ext cx="109728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76999"/>
            <a:ext cx="28448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20796" y="6476999"/>
            <a:ext cx="7343625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39195" y="6476999"/>
            <a:ext cx="978485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2743200" y="5562600"/>
            <a:ext cx="6934200" cy="911352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22271" y="152400"/>
            <a:ext cx="4147457" cy="483870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752600" y="5580355"/>
            <a:ext cx="87630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sr-Latn-RS" sz="2800" dirty="0">
                <a:solidFill>
                  <a:schemeClr val="tx1"/>
                </a:solidFill>
              </a:rPr>
              <a:t>KULTURNO UMETNIČKA</a:t>
            </a:r>
            <a:br>
              <a:rPr lang="sr-Latn-RS" sz="2800" dirty="0">
                <a:solidFill>
                  <a:schemeClr val="tx1"/>
                </a:solidFill>
              </a:rPr>
            </a:br>
            <a:r>
              <a:rPr lang="sr-Latn-RS" sz="2800" dirty="0">
                <a:solidFill>
                  <a:schemeClr val="tx1"/>
                </a:solidFill>
              </a:rPr>
              <a:t> FUNKCIJA TV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3417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14300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Kulturno umetnička funkcija TV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24000"/>
            <a:ext cx="11963400" cy="5257800"/>
          </a:xfrm>
        </p:spPr>
        <p:txBody>
          <a:bodyPr>
            <a:normAutofit/>
          </a:bodyPr>
          <a:lstStyle/>
          <a:p>
            <a:pPr marL="719138" lvl="1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sz="2400" dirty="0">
                <a:latin typeface="Corbel" pitchFamily="34" charset="0"/>
              </a:rPr>
              <a:t>TV stvaralaštvo u sebi objedinjuje: </a:t>
            </a:r>
          </a:p>
          <a:p>
            <a:pPr marL="1004888" lvl="1" indent="-28575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000" dirty="0">
                <a:latin typeface="Corbel" pitchFamily="34" charset="0"/>
              </a:rPr>
              <a:t>sliku – svojstveno filmu</a:t>
            </a:r>
          </a:p>
          <a:p>
            <a:pPr marL="1004888" lvl="1" indent="-28575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000" dirty="0">
                <a:latin typeface="Corbel" pitchFamily="34" charset="0"/>
              </a:rPr>
              <a:t>istovremeno emitovanje – svojstveno radiju</a:t>
            </a:r>
          </a:p>
          <a:p>
            <a:pPr marL="1004888" lvl="1" indent="-28575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000" dirty="0">
                <a:latin typeface="Corbel" pitchFamily="34" charset="0"/>
              </a:rPr>
              <a:t>žanrovska raznolikost – svojstveno književnosti</a:t>
            </a:r>
            <a:endParaRPr lang="sr-Latn-RS" sz="1600" dirty="0">
              <a:latin typeface="Corbel" pitchFamily="34" charset="0"/>
            </a:endParaRPr>
          </a:p>
          <a:p>
            <a:pPr marL="719138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sr-Latn-RS" sz="1100" dirty="0">
                <a:latin typeface="Corbel" pitchFamily="34" charset="0"/>
              </a:rPr>
              <a:t> </a:t>
            </a:r>
            <a:r>
              <a:rPr lang="vi-VN" sz="1100" dirty="0">
                <a:latin typeface="Corbel" pitchFamily="34" charset="0"/>
              </a:rPr>
              <a:t> </a:t>
            </a:r>
            <a:endParaRPr lang="sr-Latn-RS" sz="2000" dirty="0">
              <a:latin typeface="Corbel" pitchFamily="34" charset="0"/>
            </a:endParaRPr>
          </a:p>
          <a:p>
            <a:pPr marL="719138" lvl="1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sz="2400" dirty="0"/>
              <a:t>doprinosi razvijanju ukusa i smisla za lepo, formiranju svesti i potreba za humanim i progresivnim</a:t>
            </a:r>
          </a:p>
          <a:p>
            <a:pPr marL="355600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200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4000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91000" y="4038600"/>
            <a:ext cx="3898534" cy="2590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4491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Kulturno umetnička funkcija TV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24000"/>
            <a:ext cx="11963400" cy="5257800"/>
          </a:xfrm>
        </p:spPr>
        <p:txBody>
          <a:bodyPr>
            <a:normAutofit/>
          </a:bodyPr>
          <a:lstStyle/>
          <a:p>
            <a:pPr marL="719138" lvl="1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vi-VN" sz="2400" dirty="0">
                <a:latin typeface="Corbel" pitchFamily="34" charset="0"/>
              </a:rPr>
              <a:t>sposobnosti </a:t>
            </a:r>
            <a:r>
              <a:rPr lang="sr-Latn-RS" sz="2400" dirty="0">
                <a:latin typeface="Corbel" pitchFamily="34" charset="0"/>
              </a:rPr>
              <a:t>TV </a:t>
            </a:r>
            <a:r>
              <a:rPr lang="vi-VN" sz="2400" dirty="0">
                <a:latin typeface="Corbel" pitchFamily="34" charset="0"/>
              </a:rPr>
              <a:t>da obogati intelektualni i emotivni život čoveka </a:t>
            </a:r>
            <a:r>
              <a:rPr lang="sr-Latn-RS" sz="2400" dirty="0">
                <a:latin typeface="Corbel" pitchFamily="34" charset="0"/>
              </a:rPr>
              <a:t>- </a:t>
            </a:r>
            <a:r>
              <a:rPr lang="vi-VN" sz="2400" dirty="0">
                <a:latin typeface="Corbel" pitchFamily="34" charset="0"/>
              </a:rPr>
              <a:t>širi stvaralački podsticaj i estetski uticaj na gledaoce</a:t>
            </a:r>
            <a:endParaRPr lang="sr-Latn-RS" sz="2400" dirty="0">
              <a:latin typeface="Corbel" pitchFamily="34" charset="0"/>
            </a:endParaRPr>
          </a:p>
          <a:p>
            <a:pPr marL="355600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719138" lvl="1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719138" lvl="1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719138" lvl="1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355600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719138" lvl="1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400" b="1" dirty="0"/>
          </a:p>
          <a:p>
            <a:pPr marL="355600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200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en-US" sz="4000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1" y="2493149"/>
            <a:ext cx="6329327" cy="42124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29841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14300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Kulturno umetnička funkcija TV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24000"/>
            <a:ext cx="11963400" cy="5257800"/>
          </a:xfrm>
        </p:spPr>
        <p:txBody>
          <a:bodyPr>
            <a:normAutofit/>
          </a:bodyPr>
          <a:lstStyle/>
          <a:p>
            <a:pPr marL="355600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900" dirty="0">
              <a:latin typeface="Corbel" pitchFamily="34" charset="0"/>
            </a:endParaRPr>
          </a:p>
          <a:p>
            <a:pPr marL="719138" lvl="1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vi-VN" sz="2400" dirty="0">
                <a:latin typeface="Corbel" pitchFamily="34" charset="0"/>
              </a:rPr>
              <a:t>stvaralaštvo </a:t>
            </a:r>
            <a:r>
              <a:rPr lang="sr-Latn-RS" sz="2400" dirty="0">
                <a:latin typeface="Corbel" pitchFamily="34" charset="0"/>
              </a:rPr>
              <a:t>je </a:t>
            </a:r>
            <a:r>
              <a:rPr lang="vi-VN" sz="2400" dirty="0">
                <a:latin typeface="Corbel" pitchFamily="34" charset="0"/>
              </a:rPr>
              <a:t>spoj duha i praktične akcije</a:t>
            </a:r>
            <a:endParaRPr lang="sr-Latn-RS" sz="2400" dirty="0">
              <a:latin typeface="Corbel" pitchFamily="34" charset="0"/>
            </a:endParaRPr>
          </a:p>
          <a:p>
            <a:pPr marL="719138" lvl="1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355600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719138" lvl="1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355600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719138" lvl="1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719138" lvl="1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719138" lvl="1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719138" lvl="1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719138" lvl="1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719138" lvl="1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400" b="1" dirty="0"/>
          </a:p>
          <a:p>
            <a:pPr marL="355600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200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en-US" sz="4000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6600" y="2286000"/>
            <a:ext cx="5791200" cy="434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0569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00584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Kulturno umetnička funkcija TV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96450" y="2674399"/>
            <a:ext cx="5273335" cy="3955001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52400" y="1676401"/>
            <a:ext cx="11811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19138" lvl="1" indent="-363538">
              <a:buSzPct val="80000"/>
              <a:buFont typeface="Wingdings 2"/>
              <a:buChar char=""/>
            </a:pPr>
            <a:r>
              <a:rPr lang="sr-Latn-RS" sz="2400" dirty="0">
                <a:solidFill>
                  <a:prstClr val="black"/>
                </a:solidFill>
                <a:latin typeface="Corbel" pitchFamily="34" charset="0"/>
              </a:rPr>
              <a:t>TV </a:t>
            </a:r>
            <a:r>
              <a:rPr lang="vi-VN" sz="2400" dirty="0">
                <a:solidFill>
                  <a:prstClr val="black"/>
                </a:solidFill>
                <a:latin typeface="Corbel" pitchFamily="34" charset="0"/>
              </a:rPr>
              <a:t>motiviše</a:t>
            </a:r>
            <a:r>
              <a:rPr lang="sr-Latn-RS" sz="2400" dirty="0">
                <a:solidFill>
                  <a:prstClr val="black"/>
                </a:solidFill>
                <a:latin typeface="Corbel" pitchFamily="34" charset="0"/>
              </a:rPr>
              <a:t> gledaoce</a:t>
            </a:r>
            <a:r>
              <a:rPr lang="vi-VN" sz="2400" dirty="0">
                <a:solidFill>
                  <a:prstClr val="black"/>
                </a:solidFill>
                <a:latin typeface="Corbel" pitchFamily="34" charset="0"/>
              </a:rPr>
              <a:t> na kretanje, na kreativan čin u procesu ostvarivanja opšte čovekove emancipacije</a:t>
            </a:r>
            <a:r>
              <a:rPr lang="sr-Latn-RS" sz="2400" dirty="0">
                <a:solidFill>
                  <a:prstClr val="black"/>
                </a:solidFill>
                <a:latin typeface="Corbel" pitchFamily="34" charset="0"/>
              </a:rPr>
              <a:t> </a:t>
            </a:r>
            <a:r>
              <a:rPr lang="vi-VN" sz="2400" dirty="0">
                <a:solidFill>
                  <a:prstClr val="black"/>
                </a:solidFill>
                <a:latin typeface="Corbel" pitchFamily="34" charset="0"/>
              </a:rPr>
              <a:t> </a:t>
            </a:r>
            <a:endParaRPr lang="sr-Latn-RS" sz="2400" dirty="0">
              <a:solidFill>
                <a:prstClr val="black"/>
              </a:solidFill>
              <a:latin typeface="Corbe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5233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00584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Kulturno umetnička funkcija TV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3400" y="3200400"/>
            <a:ext cx="3352800" cy="33528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F181B0CF-D9E9-739D-B180-7697FF14E4A9}"/>
              </a:ext>
            </a:extLst>
          </p:cNvPr>
          <p:cNvSpPr/>
          <p:nvPr/>
        </p:nvSpPr>
        <p:spPr>
          <a:xfrm>
            <a:off x="76200" y="1676401"/>
            <a:ext cx="120396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dirty="0" err="1"/>
              <a:t>Televizija</a:t>
            </a:r>
            <a:r>
              <a:rPr lang="en-US" sz="2400" dirty="0"/>
              <a:t> je </a:t>
            </a:r>
            <a:r>
              <a:rPr lang="en-US" sz="2400" dirty="0" err="1"/>
              <a:t>sredstvo</a:t>
            </a:r>
            <a:r>
              <a:rPr lang="en-US" sz="2400" dirty="0"/>
              <a:t> za </a:t>
            </a:r>
            <a:r>
              <a:rPr lang="en-US" sz="2400" dirty="0" err="1"/>
              <a:t>popularizaciju</a:t>
            </a:r>
            <a:r>
              <a:rPr lang="en-US" sz="2400" dirty="0"/>
              <a:t> </a:t>
            </a:r>
            <a:r>
              <a:rPr lang="en-US" sz="2400" dirty="0" err="1"/>
              <a:t>različitih</a:t>
            </a:r>
            <a:r>
              <a:rPr lang="en-US" sz="2400" dirty="0"/>
              <a:t> </a:t>
            </a:r>
            <a:r>
              <a:rPr lang="en-US" sz="2400" dirty="0" err="1"/>
              <a:t>umetnosti</a:t>
            </a:r>
            <a:endParaRPr lang="sr-Latn-RS" sz="2400" dirty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sr-Latn-RS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dirty="0"/>
              <a:t> </a:t>
            </a:r>
            <a:r>
              <a:rPr lang="en-US" sz="2400" dirty="0" err="1"/>
              <a:t>Televizija</a:t>
            </a:r>
            <a:r>
              <a:rPr lang="en-US" sz="2400" dirty="0"/>
              <a:t> </a:t>
            </a:r>
            <a:r>
              <a:rPr lang="en-US" sz="2400" dirty="0" err="1"/>
              <a:t>nije</a:t>
            </a:r>
            <a:r>
              <a:rPr lang="en-US" sz="2400" dirty="0"/>
              <a:t> </a:t>
            </a:r>
            <a:r>
              <a:rPr lang="en-US" sz="2400" dirty="0" err="1"/>
              <a:t>umetnost</a:t>
            </a:r>
            <a:r>
              <a:rPr lang="en-US" sz="2400" dirty="0"/>
              <a:t>,  </a:t>
            </a:r>
            <a:r>
              <a:rPr lang="en-US" sz="2400" dirty="0" err="1"/>
              <a:t>ali</a:t>
            </a:r>
            <a:r>
              <a:rPr lang="en-US" sz="2400" dirty="0"/>
              <a:t> </a:t>
            </a:r>
            <a:r>
              <a:rPr lang="en-US" sz="2400" dirty="0" err="1"/>
              <a:t>ona</a:t>
            </a:r>
            <a:r>
              <a:rPr lang="en-US" sz="2400" dirty="0"/>
              <a:t> </a:t>
            </a:r>
            <a:r>
              <a:rPr lang="en-US" sz="2400" dirty="0" err="1"/>
              <a:t>omogućava</a:t>
            </a:r>
            <a:r>
              <a:rPr lang="en-US" sz="2400" dirty="0"/>
              <a:t> </a:t>
            </a:r>
            <a:r>
              <a:rPr lang="en-US" sz="2400" dirty="0" err="1"/>
              <a:t>proširenje</a:t>
            </a:r>
            <a:r>
              <a:rPr lang="en-US" sz="2400" dirty="0"/>
              <a:t> </a:t>
            </a:r>
            <a:r>
              <a:rPr lang="en-US" sz="2400" dirty="0" err="1"/>
              <a:t>polja</a:t>
            </a:r>
            <a:r>
              <a:rPr lang="en-US" sz="2400" dirty="0"/>
              <a:t> </a:t>
            </a:r>
            <a:r>
              <a:rPr lang="en-US" sz="2400" dirty="0" err="1"/>
              <a:t>i</a:t>
            </a:r>
            <a:r>
              <a:rPr lang="en-US" sz="2400" dirty="0"/>
              <a:t> </a:t>
            </a:r>
            <a:r>
              <a:rPr lang="en-US" sz="2400" dirty="0" err="1"/>
              <a:t>stvara</a:t>
            </a:r>
            <a:r>
              <a:rPr lang="en-US" sz="2400" dirty="0"/>
              <a:t> </a:t>
            </a:r>
            <a:r>
              <a:rPr lang="en-US" sz="2400" dirty="0" err="1"/>
              <a:t>platformu</a:t>
            </a:r>
            <a:r>
              <a:rPr lang="en-US" sz="2400" dirty="0"/>
              <a:t> za </a:t>
            </a:r>
            <a:r>
              <a:rPr lang="en-US" sz="2400" dirty="0" err="1"/>
              <a:t>širenje</a:t>
            </a:r>
            <a:r>
              <a:rPr lang="en-US" sz="2400" dirty="0"/>
              <a:t> </a:t>
            </a:r>
            <a:r>
              <a:rPr lang="en-US" sz="2400" dirty="0" err="1"/>
              <a:t>iste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67618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00584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Kulturno umetnička funkcija TV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3333" y="1676400"/>
            <a:ext cx="8805334" cy="495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1258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00584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Kulturno umetnička funkcija TV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4601" y="1626170"/>
            <a:ext cx="7510509" cy="4999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9439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00584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Kulturno umetnička funkcija TV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9800" y="1600201"/>
            <a:ext cx="7772400" cy="5167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5630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00584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Kulturno umetnička funkcija TV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59968" y="1600200"/>
            <a:ext cx="5072063" cy="5072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5676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5448"/>
            <a:ext cx="114300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Kulturno umetnička funkcija TV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24000"/>
            <a:ext cx="12039600" cy="5334000"/>
          </a:xfrm>
        </p:spPr>
        <p:txBody>
          <a:bodyPr>
            <a:normAutofit/>
          </a:bodyPr>
          <a:lstStyle/>
          <a:p>
            <a:pPr marL="719138" lvl="1" indent="-363538">
              <a:spcBef>
                <a:spcPts val="0"/>
              </a:spcBef>
              <a:buClr>
                <a:schemeClr val="tx1"/>
              </a:buClr>
              <a:buSzPct val="80000"/>
              <a:buFont typeface="Wingdings 2"/>
              <a:buChar char=""/>
            </a:pPr>
            <a:r>
              <a:rPr lang="pl-PL" sz="2400" b="1" dirty="0">
                <a:solidFill>
                  <a:srgbClr val="C00000"/>
                </a:solidFill>
                <a:latin typeface="Corbel" pitchFamily="34" charset="0"/>
              </a:rPr>
              <a:t>KULTURA</a:t>
            </a:r>
            <a:r>
              <a:rPr lang="pl-PL" sz="2400" dirty="0">
                <a:solidFill>
                  <a:srgbClr val="C00000"/>
                </a:solidFill>
                <a:latin typeface="Corbel" pitchFamily="34" charset="0"/>
              </a:rPr>
              <a:t> </a:t>
            </a:r>
          </a:p>
          <a:p>
            <a:pPr marL="1339850" lvl="1" indent="276225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ü"/>
            </a:pPr>
            <a:r>
              <a:rPr lang="pl-PL" sz="2400" dirty="0">
                <a:latin typeface="Corbel" pitchFamily="34" charset="0"/>
              </a:rPr>
              <a:t>sve što je čovek stvorio (građevine, tehničke izume, artefakte ...)</a:t>
            </a:r>
          </a:p>
          <a:p>
            <a:pPr marL="1616075" lvl="1" indent="-276225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ü"/>
              <a:tabLst>
                <a:tab pos="1616075" algn="l"/>
              </a:tabLst>
            </a:pPr>
            <a:r>
              <a:rPr lang="pl-PL" sz="2400" dirty="0">
                <a:latin typeface="Corbel" pitchFamily="34" charset="0"/>
              </a:rPr>
              <a:t>sve što je naučio (ideje, vrednosti, verovanja, običaji ...), intelektualno duhovno  usavršavanje</a:t>
            </a:r>
          </a:p>
          <a:p>
            <a:pPr marL="1616075" lvl="1" indent="-276225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ü"/>
              <a:tabLst>
                <a:tab pos="1616075" algn="l"/>
              </a:tabLst>
            </a:pPr>
            <a:r>
              <a:rPr lang="pl-PL" sz="2400" dirty="0">
                <a:latin typeface="Corbel" pitchFamily="34" charset="0"/>
              </a:rPr>
              <a:t>način života jedne zajednice, jednog naroda (jezik, tradicija, rituali ...)</a:t>
            </a:r>
          </a:p>
          <a:p>
            <a:pPr marL="355600" lvl="1" indent="0">
              <a:spcBef>
                <a:spcPts val="0"/>
              </a:spcBef>
              <a:buClr>
                <a:schemeClr val="tx1"/>
              </a:buClr>
              <a:buSzPct val="80000"/>
              <a:buNone/>
              <a:tabLst>
                <a:tab pos="1704975" algn="l"/>
              </a:tabLst>
            </a:pPr>
            <a:r>
              <a:rPr lang="pl-PL" sz="1800" dirty="0">
                <a:latin typeface="Corbel" pitchFamily="34" charset="0"/>
              </a:rPr>
              <a:t>	</a:t>
            </a:r>
            <a:endParaRPr lang="sr-Latn-RS" sz="2000" dirty="0">
              <a:latin typeface="Corbel" pitchFamily="34" charset="0"/>
            </a:endParaRPr>
          </a:p>
          <a:p>
            <a:pPr marL="719138" lvl="1" indent="-363538">
              <a:spcBef>
                <a:spcPts val="0"/>
              </a:spcBef>
              <a:buClr>
                <a:prstClr val="black"/>
              </a:buClr>
              <a:buSzPct val="80000"/>
              <a:buFont typeface="Wingdings 2"/>
              <a:buChar char=""/>
            </a:pPr>
            <a:r>
              <a:rPr lang="pl-PL" sz="2400" b="1" dirty="0">
                <a:solidFill>
                  <a:srgbClr val="C00000"/>
                </a:solidFill>
                <a:latin typeface="Corbel" pitchFamily="34" charset="0"/>
              </a:rPr>
              <a:t>UMETNOST</a:t>
            </a:r>
            <a:endParaRPr lang="pl-PL" sz="2400" dirty="0">
              <a:solidFill>
                <a:srgbClr val="C00000"/>
              </a:solidFill>
              <a:latin typeface="Corbel" pitchFamily="34" charset="0"/>
            </a:endParaRPr>
          </a:p>
          <a:p>
            <a:pPr marL="1616075" lvl="1" indent="-276225">
              <a:spcBef>
                <a:spcPts val="0"/>
              </a:spcBef>
              <a:buClr>
                <a:prstClr val="black"/>
              </a:buClr>
              <a:buSzPct val="80000"/>
              <a:buFont typeface="Wingdings" pitchFamily="2" charset="2"/>
              <a:buChar char="ü"/>
            </a:pPr>
            <a:r>
              <a:rPr lang="en-US" sz="2400" dirty="0" err="1"/>
              <a:t>ljudska</a:t>
            </a:r>
            <a:r>
              <a:rPr lang="en-US" sz="2400" dirty="0"/>
              <a:t> </a:t>
            </a:r>
            <a:r>
              <a:rPr lang="en-US" sz="2400" dirty="0" err="1"/>
              <a:t>delatnost</a:t>
            </a:r>
            <a:r>
              <a:rPr lang="en-US" sz="2400" dirty="0"/>
              <a:t> </a:t>
            </a:r>
            <a:r>
              <a:rPr lang="en-US" sz="2400" dirty="0" err="1"/>
              <a:t>ili</a:t>
            </a:r>
            <a:r>
              <a:rPr lang="en-US" sz="2400" dirty="0"/>
              <a:t> </a:t>
            </a:r>
            <a:r>
              <a:rPr lang="en-US" sz="2400" dirty="0" err="1"/>
              <a:t>proizvod</a:t>
            </a:r>
            <a:r>
              <a:rPr lang="en-US" sz="2400" dirty="0"/>
              <a:t> </a:t>
            </a:r>
            <a:r>
              <a:rPr lang="en-US" sz="2400" dirty="0" err="1"/>
              <a:t>ljudske</a:t>
            </a:r>
            <a:r>
              <a:rPr lang="en-US" sz="2400" dirty="0"/>
              <a:t> </a:t>
            </a:r>
            <a:r>
              <a:rPr lang="en-US" sz="2400" dirty="0" err="1"/>
              <a:t>delatnosti</a:t>
            </a:r>
            <a:r>
              <a:rPr lang="en-US" sz="2400" dirty="0"/>
              <a:t> </a:t>
            </a:r>
            <a:r>
              <a:rPr lang="en-US" sz="2400" dirty="0" err="1"/>
              <a:t>koja</a:t>
            </a:r>
            <a:r>
              <a:rPr lang="en-US" sz="2400" dirty="0"/>
              <a:t> </a:t>
            </a:r>
            <a:r>
              <a:rPr lang="en-US" sz="2400" dirty="0" err="1"/>
              <a:t>ima</a:t>
            </a:r>
            <a:r>
              <a:rPr lang="en-US" sz="2400" dirty="0"/>
              <a:t> za </a:t>
            </a:r>
            <a:r>
              <a:rPr lang="en-US" sz="2400" dirty="0" err="1"/>
              <a:t>cilj</a:t>
            </a:r>
            <a:r>
              <a:rPr lang="en-US" sz="2400" dirty="0"/>
              <a:t> </a:t>
            </a:r>
            <a:r>
              <a:rPr lang="en-US" sz="2400" dirty="0" err="1"/>
              <a:t>stimulisanje</a:t>
            </a:r>
            <a:r>
              <a:rPr lang="en-US" sz="2400" dirty="0"/>
              <a:t> </a:t>
            </a:r>
            <a:r>
              <a:rPr lang="en-US" sz="2400" dirty="0" err="1"/>
              <a:t>ljudskih</a:t>
            </a:r>
            <a:r>
              <a:rPr lang="en-US" sz="2400" dirty="0"/>
              <a:t> </a:t>
            </a:r>
            <a:r>
              <a:rPr lang="en-US" sz="2400" dirty="0" err="1"/>
              <a:t>čula</a:t>
            </a:r>
            <a:r>
              <a:rPr lang="sr-Latn-RS" sz="2400" dirty="0"/>
              <a:t>,</a:t>
            </a:r>
            <a:r>
              <a:rPr lang="en-US" sz="2400" dirty="0" err="1"/>
              <a:t>ljudskog</a:t>
            </a:r>
            <a:r>
              <a:rPr lang="en-US" sz="2400" dirty="0"/>
              <a:t> </a:t>
            </a:r>
            <a:r>
              <a:rPr lang="en-US" sz="2400" dirty="0" err="1"/>
              <a:t>uma</a:t>
            </a:r>
            <a:r>
              <a:rPr lang="en-US" sz="2400" dirty="0"/>
              <a:t> i </a:t>
            </a:r>
            <a:r>
              <a:rPr lang="en-US" sz="2400" dirty="0" err="1"/>
              <a:t>duha</a:t>
            </a:r>
            <a:endParaRPr lang="sr-Latn-RS" sz="2400" dirty="0"/>
          </a:p>
          <a:p>
            <a:pPr marL="1616075" lvl="1" indent="-276225">
              <a:spcBef>
                <a:spcPts val="0"/>
              </a:spcBef>
              <a:buClr>
                <a:prstClr val="black"/>
              </a:buClr>
              <a:buSzPct val="80000"/>
              <a:buFont typeface="Wingdings" pitchFamily="2" charset="2"/>
              <a:buChar char="ü"/>
              <a:tabLst>
                <a:tab pos="1163638" algn="l"/>
              </a:tabLst>
            </a:pPr>
            <a:r>
              <a:rPr lang="en-US" sz="2400" dirty="0" err="1"/>
              <a:t>umetnost</a:t>
            </a:r>
            <a:r>
              <a:rPr lang="en-US" sz="2400" dirty="0"/>
              <a:t> je </a:t>
            </a:r>
            <a:r>
              <a:rPr lang="en-US" sz="2400" dirty="0" err="1"/>
              <a:t>aktivnost</a:t>
            </a:r>
            <a:r>
              <a:rPr lang="en-US" sz="2400" dirty="0"/>
              <a:t>, </a:t>
            </a:r>
            <a:r>
              <a:rPr lang="en-US" sz="2400" dirty="0" err="1"/>
              <a:t>objekat</a:t>
            </a:r>
            <a:r>
              <a:rPr lang="en-US" sz="2400" dirty="0"/>
              <a:t> </a:t>
            </a:r>
            <a:r>
              <a:rPr lang="en-US" sz="2400" dirty="0" err="1"/>
              <a:t>ili</a:t>
            </a:r>
            <a:r>
              <a:rPr lang="en-US" sz="2400" dirty="0"/>
              <a:t> </a:t>
            </a:r>
            <a:r>
              <a:rPr lang="en-US" sz="2400" dirty="0" err="1"/>
              <a:t>skup</a:t>
            </a:r>
            <a:r>
              <a:rPr lang="en-US" sz="2400" dirty="0"/>
              <a:t> </a:t>
            </a:r>
            <a:r>
              <a:rPr lang="en-US" sz="2400" dirty="0" err="1"/>
              <a:t>aktivnosti</a:t>
            </a:r>
            <a:r>
              <a:rPr lang="en-US" sz="2400" dirty="0"/>
              <a:t> i </a:t>
            </a:r>
            <a:r>
              <a:rPr lang="en-US" sz="2400" dirty="0" err="1"/>
              <a:t>objekata</a:t>
            </a:r>
            <a:r>
              <a:rPr lang="en-US" sz="2400" dirty="0"/>
              <a:t> </a:t>
            </a:r>
            <a:r>
              <a:rPr lang="en-US" sz="2400" dirty="0" err="1"/>
              <a:t>stvorenih</a:t>
            </a:r>
            <a:r>
              <a:rPr lang="en-US" sz="2400" dirty="0"/>
              <a:t> </a:t>
            </a:r>
            <a:r>
              <a:rPr lang="en-US" sz="2400" dirty="0" err="1"/>
              <a:t>sa</a:t>
            </a:r>
            <a:r>
              <a:rPr lang="en-US" sz="2400" dirty="0"/>
              <a:t> </a:t>
            </a:r>
            <a:r>
              <a:rPr lang="en-US" sz="2400" dirty="0" err="1"/>
              <a:t>namerom</a:t>
            </a:r>
            <a:r>
              <a:rPr lang="en-US" sz="2400" dirty="0"/>
              <a:t> da </a:t>
            </a:r>
            <a:r>
              <a:rPr lang="sr-Latn-RS" sz="2400" dirty="0"/>
              <a:t> </a:t>
            </a:r>
            <a:r>
              <a:rPr lang="en-US" sz="2400" dirty="0"/>
              <a:t>se </a:t>
            </a:r>
            <a:r>
              <a:rPr lang="en-US" sz="2400" dirty="0" err="1"/>
              <a:t>prenesu</a:t>
            </a:r>
            <a:r>
              <a:rPr lang="en-US" sz="2400" dirty="0"/>
              <a:t> </a:t>
            </a:r>
            <a:r>
              <a:rPr lang="en-US" sz="2400" dirty="0" err="1"/>
              <a:t>emocije</a:t>
            </a:r>
            <a:r>
              <a:rPr lang="en-US" sz="2400" dirty="0"/>
              <a:t> </a:t>
            </a:r>
            <a:r>
              <a:rPr lang="en-US" sz="2400" dirty="0" err="1"/>
              <a:t>ili</a:t>
            </a:r>
            <a:r>
              <a:rPr lang="en-US" sz="2400" dirty="0"/>
              <a:t>/i </a:t>
            </a:r>
            <a:r>
              <a:rPr lang="en-US" sz="2400" dirty="0" err="1"/>
              <a:t>ideje</a:t>
            </a:r>
            <a:endParaRPr lang="sr-Latn-RS" sz="2400" dirty="0"/>
          </a:p>
          <a:p>
            <a:pPr marL="1616075" lvl="1" indent="-276225">
              <a:spcBef>
                <a:spcPts val="0"/>
              </a:spcBef>
              <a:buClr>
                <a:prstClr val="black"/>
              </a:buClr>
              <a:buSzPct val="80000"/>
              <a:buFont typeface="Wingdings" pitchFamily="2" charset="2"/>
              <a:buChar char="ü"/>
              <a:tabLst>
                <a:tab pos="1163638" algn="l"/>
              </a:tabLst>
            </a:pPr>
            <a:r>
              <a:rPr lang="sr-Latn-RS" sz="2400" dirty="0">
                <a:latin typeface="Corbel" pitchFamily="34" charset="0"/>
              </a:rPr>
              <a:t>umetnost je zadata kulturom</a:t>
            </a:r>
          </a:p>
          <a:p>
            <a:pPr marL="1616075" lvl="1" indent="-276225">
              <a:spcBef>
                <a:spcPts val="0"/>
              </a:spcBef>
              <a:buClr>
                <a:prstClr val="black"/>
              </a:buClr>
              <a:buSzPct val="80000"/>
              <a:buFont typeface="Wingdings" pitchFamily="2" charset="2"/>
              <a:buChar char="ü"/>
              <a:tabLst>
                <a:tab pos="1163638" algn="l"/>
              </a:tabLst>
            </a:pPr>
            <a:r>
              <a:rPr lang="en-US" sz="2400" dirty="0" err="1">
                <a:latin typeface="+mj-lt"/>
              </a:rPr>
              <a:t>sloboda</a:t>
            </a:r>
            <a:r>
              <a:rPr lang="en-US" sz="2400" dirty="0">
                <a:latin typeface="+mj-lt"/>
              </a:rPr>
              <a:t>, </a:t>
            </a:r>
            <a:r>
              <a:rPr lang="en-US" sz="2400" dirty="0" err="1">
                <a:latin typeface="+mj-lt"/>
              </a:rPr>
              <a:t>ljubav</a:t>
            </a:r>
            <a:r>
              <a:rPr lang="en-US" sz="2400" dirty="0">
                <a:latin typeface="+mj-lt"/>
              </a:rPr>
              <a:t>, </a:t>
            </a:r>
            <a:r>
              <a:rPr lang="en-US" sz="2400" dirty="0" err="1">
                <a:latin typeface="+mj-lt"/>
              </a:rPr>
              <a:t>lepota</a:t>
            </a:r>
            <a:r>
              <a:rPr lang="en-US" sz="2400" dirty="0">
                <a:latin typeface="+mj-lt"/>
              </a:rPr>
              <a:t>, </a:t>
            </a:r>
            <a:r>
              <a:rPr lang="en-US" sz="2400" dirty="0" err="1">
                <a:latin typeface="+mj-lt"/>
              </a:rPr>
              <a:t>život</a:t>
            </a:r>
            <a:r>
              <a:rPr lang="en-US" sz="2400" dirty="0">
                <a:latin typeface="+mj-lt"/>
              </a:rPr>
              <a:t>, </a:t>
            </a:r>
            <a:r>
              <a:rPr lang="en-US" sz="2400" dirty="0" err="1">
                <a:latin typeface="+mj-lt"/>
              </a:rPr>
              <a:t>kreativnost</a:t>
            </a:r>
            <a:r>
              <a:rPr lang="en-US" sz="2400" dirty="0">
                <a:latin typeface="+mj-lt"/>
              </a:rPr>
              <a:t>, </a:t>
            </a:r>
            <a:r>
              <a:rPr lang="en-US" sz="2400" dirty="0" err="1">
                <a:latin typeface="+mj-lt"/>
              </a:rPr>
              <a:t>radost</a:t>
            </a:r>
            <a:r>
              <a:rPr lang="en-US" sz="2400" dirty="0">
                <a:latin typeface="+mj-lt"/>
              </a:rPr>
              <a:t> i </a:t>
            </a:r>
            <a:r>
              <a:rPr lang="en-US" sz="2400" dirty="0" err="1">
                <a:latin typeface="+mj-lt"/>
              </a:rPr>
              <a:t>komunikacija</a:t>
            </a:r>
            <a:endParaRPr lang="sr-Latn-RS" sz="2400" dirty="0">
              <a:latin typeface="+mj-lt"/>
            </a:endParaRPr>
          </a:p>
          <a:p>
            <a:pPr marL="1616075" lvl="1" indent="-276225">
              <a:spcBef>
                <a:spcPts val="0"/>
              </a:spcBef>
              <a:buClr>
                <a:prstClr val="black"/>
              </a:buClr>
              <a:buSzPct val="80000"/>
              <a:buFont typeface="Wingdings" pitchFamily="2" charset="2"/>
              <a:buChar char="ü"/>
              <a:tabLst>
                <a:tab pos="1163638" algn="l"/>
              </a:tabLst>
            </a:pPr>
            <a:r>
              <a:rPr lang="en-US" sz="2400" dirty="0" err="1"/>
              <a:t>dogovor</a:t>
            </a:r>
            <a:r>
              <a:rPr lang="en-US" sz="2400" dirty="0"/>
              <a:t>, </a:t>
            </a:r>
            <a:r>
              <a:rPr lang="en-US" sz="2400" dirty="0" err="1"/>
              <a:t>konvencija</a:t>
            </a:r>
            <a:r>
              <a:rPr lang="en-US" sz="2400" dirty="0"/>
              <a:t>, </a:t>
            </a:r>
            <a:r>
              <a:rPr lang="en-US" sz="2400" dirty="0" err="1"/>
              <a:t>navika</a:t>
            </a:r>
            <a:endParaRPr lang="sr-Latn-RS" sz="2400" dirty="0">
              <a:latin typeface="+mj-lt"/>
            </a:endParaRPr>
          </a:p>
          <a:p>
            <a:pPr marL="719138" lvl="1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355600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719138" lvl="1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719138" lvl="1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355600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400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200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en-US" sz="4000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4258881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Kulturno umetnička funkcija TV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24000"/>
            <a:ext cx="11963400" cy="5257800"/>
          </a:xfrm>
        </p:spPr>
        <p:txBody>
          <a:bodyPr>
            <a:normAutofit/>
          </a:bodyPr>
          <a:lstStyle/>
          <a:p>
            <a:pPr marL="719138" lvl="1" indent="-363538">
              <a:spcBef>
                <a:spcPts val="0"/>
              </a:spcBef>
              <a:buClr>
                <a:schemeClr val="tx1"/>
              </a:buClr>
              <a:buSzPct val="80000"/>
              <a:buFont typeface="Wingdings 2"/>
              <a:buChar char=""/>
            </a:pPr>
            <a:r>
              <a:rPr lang="pl-PL" sz="2400" dirty="0">
                <a:latin typeface="Corbel" pitchFamily="34" charset="0"/>
              </a:rPr>
              <a:t>TV je proizvod potrebe čovečanstva da se ostvari viši nivo komunikacije, i da se kroz odgovarajuće kulturno umetničko delovanje, ostvari viši nivo humanizacije</a:t>
            </a:r>
          </a:p>
          <a:p>
            <a:pPr marL="355600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2000" dirty="0">
              <a:latin typeface="Corbel" pitchFamily="34" charset="0"/>
            </a:endParaRPr>
          </a:p>
          <a:p>
            <a:pPr marL="719138" lvl="1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CS" sz="2400" dirty="0"/>
              <a:t>Televizija kao ni kultura, nije pasivna posledica razvoja društva, već može biti i veoma aktivan činilac na putu njegovog daljeg prosperiteta</a:t>
            </a:r>
            <a:endParaRPr lang="pl-PL" sz="2400" dirty="0"/>
          </a:p>
          <a:p>
            <a:pPr marL="355600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719138" lvl="1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719138" lvl="1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719138" lvl="1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719138" lvl="1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355600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400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200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en-US" sz="4000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7924" y="3657600"/>
            <a:ext cx="5356152" cy="297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3345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14300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Kulturno umetnička funkcija TV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24000"/>
            <a:ext cx="11963400" cy="5257800"/>
          </a:xfrm>
        </p:spPr>
        <p:txBody>
          <a:bodyPr>
            <a:normAutofit/>
          </a:bodyPr>
          <a:lstStyle/>
          <a:p>
            <a:pPr marL="355600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719138" lvl="1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sz="2400" dirty="0">
                <a:latin typeface="Corbel" pitchFamily="34" charset="0"/>
              </a:rPr>
              <a:t>vlada </a:t>
            </a:r>
            <a:r>
              <a:rPr lang="vi-VN" sz="2400" dirty="0">
                <a:latin typeface="Corbel" pitchFamily="34" charset="0"/>
              </a:rPr>
              <a:t>mišljenje da</a:t>
            </a:r>
            <a:r>
              <a:rPr lang="sr-Latn-RS" sz="2400" dirty="0">
                <a:latin typeface="Corbel" pitchFamily="34" charset="0"/>
              </a:rPr>
              <a:t> </a:t>
            </a:r>
            <a:r>
              <a:rPr lang="vi-VN" sz="2400" dirty="0">
                <a:latin typeface="Corbel" pitchFamily="34" charset="0"/>
              </a:rPr>
              <a:t>je masovna kultura najbolji put uništenju prave – autentične kulture</a:t>
            </a:r>
            <a:endParaRPr lang="sr-Latn-RS" sz="2400" dirty="0">
              <a:latin typeface="Corbel" pitchFamily="34" charset="0"/>
            </a:endParaRPr>
          </a:p>
          <a:p>
            <a:pPr marL="355600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719138" lvl="1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sz="2400" dirty="0"/>
              <a:t>demokratizacija i demetropolizacija kulture, kao mogućnost prevazilaženja elitizma</a:t>
            </a:r>
          </a:p>
          <a:p>
            <a:pPr marL="719138" lvl="1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/>
          </a:p>
          <a:p>
            <a:pPr marL="719138" lvl="1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/>
          </a:p>
          <a:p>
            <a:pPr marL="355600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/>
          </a:p>
          <a:p>
            <a:pPr marL="355600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400" dirty="0"/>
          </a:p>
          <a:p>
            <a:pPr marL="719138" lvl="1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/>
          </a:p>
          <a:p>
            <a:pPr marL="719138" lvl="1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/>
          </a:p>
          <a:p>
            <a:pPr marL="719138" lvl="1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/>
          </a:p>
          <a:p>
            <a:pPr marL="719138" lvl="1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200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en-US" sz="4000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05562" y="3193742"/>
            <a:ext cx="4580876" cy="3435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2900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Kulturno umetnička funkcija TV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24000"/>
            <a:ext cx="11963400" cy="5257800"/>
          </a:xfrm>
        </p:spPr>
        <p:txBody>
          <a:bodyPr>
            <a:normAutofit/>
          </a:bodyPr>
          <a:lstStyle/>
          <a:p>
            <a:pPr marL="719138" lvl="1" indent="-3635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200" dirty="0"/>
          </a:p>
          <a:p>
            <a:pPr marL="719138" lvl="1" indent="-3635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/>
              <a:t>kulturno umetnička funkcija najviše se ispoljava u odnosu prema tradiciji </a:t>
            </a:r>
          </a:p>
          <a:p>
            <a:pPr marL="698500" lvl="1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CS" sz="1100" dirty="0"/>
          </a:p>
          <a:p>
            <a:pPr marL="719138" lvl="1" indent="-3635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CS" sz="2400" dirty="0"/>
              <a:t>prenošenje iskustva i vrednosti iz onoga što se uslovno naziva „prošlošću u sadašnjosti“</a:t>
            </a:r>
          </a:p>
          <a:p>
            <a:pPr marL="698500" lvl="1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CS" sz="1100" dirty="0"/>
          </a:p>
          <a:p>
            <a:pPr marL="719138" lvl="1" indent="-3635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CS" sz="2400" dirty="0"/>
              <a:t>prenošenje se obavlja sa generacije na generaciju, sa grupe na grupu, sa epohe na epohu, pri čemu se vrši selekcija</a:t>
            </a:r>
          </a:p>
          <a:p>
            <a:pPr marL="698500" lvl="1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CS" sz="1100" dirty="0"/>
          </a:p>
          <a:p>
            <a:pPr marL="719138" lvl="1" indent="-3635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CS" sz="2400" dirty="0"/>
              <a:t>umetničko nasleđe koje izdrži proveru vremena, postaje jedno od sredstava humanizacije</a:t>
            </a:r>
          </a:p>
          <a:p>
            <a:pPr marL="355600" lvl="1" indent="0">
              <a:spcBef>
                <a:spcPts val="0"/>
              </a:spcBef>
              <a:buClrTx/>
              <a:buSzPct val="80000"/>
              <a:buNone/>
            </a:pPr>
            <a:r>
              <a:rPr lang="sr-Latn-CS" sz="2000" dirty="0"/>
              <a:t> </a:t>
            </a:r>
          </a:p>
          <a:p>
            <a:pPr marL="719138" lvl="1" indent="-3635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CS" sz="2400" dirty="0"/>
              <a:t>televizija dostiže veći domet umetničkog čina kada za materijal ima dela iz umetničkog nasleđa nego iz savremenosti</a:t>
            </a:r>
          </a:p>
          <a:p>
            <a:pPr marL="698500" lvl="1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CS" sz="1100" dirty="0"/>
          </a:p>
          <a:p>
            <a:pPr marL="719138" lvl="1" indent="-3635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CS" sz="2400" dirty="0"/>
              <a:t>prednosti dela umetničkog nasleđa je u proveravanju vrednosti u više navrata, dok je kod savremenijih dela, u pitanju proveravanje vrednosti u prvom susretu</a:t>
            </a:r>
            <a:endParaRPr lang="sr-Latn-RS" sz="2400" b="1" dirty="0">
              <a:latin typeface="Corbel" pitchFamily="34" charset="0"/>
            </a:endParaRPr>
          </a:p>
          <a:p>
            <a:pPr marL="719138" lvl="1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719138" lvl="1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200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en-US" sz="4000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775165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14300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Kulturno umetnička funkcija TV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24000"/>
            <a:ext cx="11963400" cy="5257800"/>
          </a:xfrm>
        </p:spPr>
        <p:txBody>
          <a:bodyPr>
            <a:normAutofit/>
          </a:bodyPr>
          <a:lstStyle/>
          <a:p>
            <a:pPr marL="355600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719138" lvl="1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sz="2400" dirty="0">
                <a:latin typeface="Corbel" pitchFamily="34" charset="0"/>
              </a:rPr>
              <a:t>e</a:t>
            </a:r>
            <a:r>
              <a:rPr lang="vi-VN" sz="2400" dirty="0">
                <a:latin typeface="Corbel" pitchFamily="34" charset="0"/>
              </a:rPr>
              <a:t>mitovanje kulturno umetničkog programa stvara određeni kulturni nivo kod gledalaca</a:t>
            </a:r>
            <a:endParaRPr lang="sr-Latn-RS" sz="2400" dirty="0">
              <a:latin typeface="Corbel" pitchFamily="34" charset="0"/>
            </a:endParaRPr>
          </a:p>
          <a:p>
            <a:pPr marL="355600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719138" lvl="1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vi-VN" sz="2400" dirty="0">
                <a:latin typeface="Corbel" pitchFamily="34" charset="0"/>
              </a:rPr>
              <a:t>stvaranje umetničkih vrednosti</a:t>
            </a:r>
            <a:r>
              <a:rPr lang="sr-Latn-RS" sz="2400" dirty="0">
                <a:latin typeface="Corbel" pitchFamily="34" charset="0"/>
              </a:rPr>
              <a:t> </a:t>
            </a:r>
            <a:r>
              <a:rPr lang="vi-VN" sz="2400" dirty="0">
                <a:latin typeface="Corbel" pitchFamily="34" charset="0"/>
              </a:rPr>
              <a:t>– razvijanje stvaralaštva, prezentacija novih vrednosti i sloboda stvaralaštva</a:t>
            </a:r>
            <a:endParaRPr lang="sr-Latn-RS" sz="2400" dirty="0">
              <a:latin typeface="Corbel" pitchFamily="34" charset="0"/>
            </a:endParaRPr>
          </a:p>
          <a:p>
            <a:pPr marL="355600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sz="2000" dirty="0">
                <a:latin typeface="Corbel" pitchFamily="34" charset="0"/>
              </a:rPr>
              <a:t> </a:t>
            </a:r>
            <a:endParaRPr lang="sr-Latn-RS" sz="2000" dirty="0">
              <a:latin typeface="Corbel" pitchFamily="34" charset="0"/>
            </a:endParaRPr>
          </a:p>
          <a:p>
            <a:pPr marL="355600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u="sng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200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en-US" sz="4000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8550" y="3276600"/>
            <a:ext cx="4914900" cy="327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067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14300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Kulturno umetnička funkcija TV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24000"/>
            <a:ext cx="12039600" cy="5257800"/>
          </a:xfrm>
        </p:spPr>
        <p:txBody>
          <a:bodyPr>
            <a:normAutofit/>
          </a:bodyPr>
          <a:lstStyle/>
          <a:p>
            <a:pPr marL="355600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719138" lvl="1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sz="2400" dirty="0"/>
              <a:t>komparativna prednost TV u odnosu na ostale medije – </a:t>
            </a:r>
            <a:r>
              <a:rPr lang="sr-Latn-RS" sz="2400" u="sng" dirty="0"/>
              <a:t>prepoznavanje pravih kulturnih potreba TV gledalaca, zadovoljenje istih i podsticanje novih, na višem nivou</a:t>
            </a:r>
          </a:p>
          <a:p>
            <a:pPr marL="355600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u="sng" dirty="0"/>
          </a:p>
          <a:p>
            <a:pPr marL="719138" lvl="1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sz="2400" dirty="0">
                <a:solidFill>
                  <a:prstClr val="black"/>
                </a:solidFill>
                <a:latin typeface="Corbel" pitchFamily="34" charset="0"/>
              </a:rPr>
              <a:t>kulturno umetničko delovanje - kultura rada, ponašanja, oblačenja, zdravlja, ishrane, saobraćaja, poslovanja, stanovanja... </a:t>
            </a: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200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en-US" sz="4000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4562" y="3962399"/>
            <a:ext cx="3821838" cy="253967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7400" y="3962399"/>
            <a:ext cx="5079345" cy="2539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7210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14300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Kulturno umetnička funkcija TV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24000"/>
            <a:ext cx="11887200" cy="5257800"/>
          </a:xfrm>
        </p:spPr>
        <p:txBody>
          <a:bodyPr>
            <a:normAutofit/>
          </a:bodyPr>
          <a:lstStyle/>
          <a:p>
            <a:pPr marL="355600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400" b="1" dirty="0">
              <a:latin typeface="Corbel" pitchFamily="34" charset="0"/>
            </a:endParaRPr>
          </a:p>
          <a:p>
            <a:pPr marL="719138" lvl="1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sz="2400" dirty="0">
                <a:latin typeface="Corbel" pitchFamily="34" charset="0"/>
              </a:rPr>
              <a:t>TV gledalac zahvaljujući kamerama u mogućnosti je da prati pozorišnu predstavu iz više uglova u različitim planovima</a:t>
            </a:r>
          </a:p>
          <a:p>
            <a:pPr marL="355600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sz="2000" dirty="0">
                <a:latin typeface="Corbel" pitchFamily="34" charset="0"/>
              </a:rPr>
              <a:t> </a:t>
            </a:r>
            <a:endParaRPr lang="sr-Latn-RS" sz="2000" dirty="0">
              <a:latin typeface="Corbel" pitchFamily="34" charset="0"/>
            </a:endParaRPr>
          </a:p>
          <a:p>
            <a:pPr marL="719138" lvl="1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/>
          </a:p>
          <a:p>
            <a:pPr marL="719138" lvl="1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/>
          </a:p>
          <a:p>
            <a:pPr marL="719138" lvl="1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/>
          </a:p>
          <a:p>
            <a:pPr marL="719138" lvl="1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/>
          </a:p>
          <a:p>
            <a:pPr marL="719138" lvl="1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/>
          </a:p>
          <a:p>
            <a:pPr marL="719138" lvl="1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/>
          </a:p>
          <a:p>
            <a:pPr marL="719138" lvl="1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/>
          </a:p>
          <a:p>
            <a:pPr marL="355600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200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en-US" sz="4000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6600" y="2667001"/>
            <a:ext cx="5638800" cy="3915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878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Kulturno umetnička funkcija TV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24000"/>
            <a:ext cx="11963400" cy="5257800"/>
          </a:xfrm>
        </p:spPr>
        <p:txBody>
          <a:bodyPr>
            <a:normAutofit/>
          </a:bodyPr>
          <a:lstStyle/>
          <a:p>
            <a:pPr marL="719138" lvl="1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sz="2400" dirty="0"/>
              <a:t>TV omogućava apsolutnu vizuelizaciju umetničkog dela</a:t>
            </a:r>
          </a:p>
          <a:p>
            <a:pPr marL="719138" lvl="1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719138" lvl="1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719138" lvl="1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719138" lvl="1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719138" lvl="1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719138" lvl="1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719138" lvl="1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719138" lvl="1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719138" lvl="1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719138" lvl="1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719138" lvl="1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719138" lvl="1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719138" lvl="1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719138" lvl="1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vi-VN" sz="2400" dirty="0">
                <a:latin typeface="Corbel" pitchFamily="34" charset="0"/>
              </a:rPr>
              <a:t>TV na jednostavan, prihvatljiv, razumljiv i neobavezujući način, omoguć</a:t>
            </a:r>
            <a:r>
              <a:rPr lang="sr-Latn-RS" sz="2400" dirty="0">
                <a:latin typeface="Corbel" pitchFamily="34" charset="0"/>
              </a:rPr>
              <a:t>ava</a:t>
            </a:r>
            <a:r>
              <a:rPr lang="vi-VN" sz="2400" dirty="0">
                <a:latin typeface="Corbel" pitchFamily="34" charset="0"/>
              </a:rPr>
              <a:t> dostupnost kulturno umetnički</a:t>
            </a:r>
            <a:r>
              <a:rPr lang="sr-Latn-RS" sz="2400" dirty="0">
                <a:latin typeface="Corbel" pitchFamily="34" charset="0"/>
              </a:rPr>
              <a:t>h</a:t>
            </a:r>
            <a:r>
              <a:rPr lang="vi-VN" sz="2400" dirty="0">
                <a:latin typeface="Corbel" pitchFamily="34" charset="0"/>
              </a:rPr>
              <a:t> dela širokim masama </a:t>
            </a:r>
            <a:endParaRPr lang="sr-Latn-RS" sz="2400" dirty="0">
              <a:latin typeface="Corbel" pitchFamily="34" charset="0"/>
            </a:endParaRPr>
          </a:p>
          <a:p>
            <a:pPr marL="355600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355600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200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en-US" sz="4000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95600" y="2166437"/>
            <a:ext cx="6248400" cy="3624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8439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1698</TotalTime>
  <Words>570</Words>
  <Application>Microsoft Office PowerPoint</Application>
  <PresentationFormat>Widescreen</PresentationFormat>
  <Paragraphs>206</Paragraphs>
  <Slides>18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Arial</vt:lpstr>
      <vt:lpstr>Calibri</vt:lpstr>
      <vt:lpstr>Corbel</vt:lpstr>
      <vt:lpstr>Wingdings</vt:lpstr>
      <vt:lpstr>Wingdings 2</vt:lpstr>
      <vt:lpstr>Wingdings 3</vt:lpstr>
      <vt:lpstr>Module</vt:lpstr>
      <vt:lpstr>PowerPoint Presentation</vt:lpstr>
      <vt:lpstr>Kulturno umetnička funkcija TV</vt:lpstr>
      <vt:lpstr>Kulturno umetnička funkcija TV</vt:lpstr>
      <vt:lpstr>Kulturno umetnička funkcija TV</vt:lpstr>
      <vt:lpstr>Kulturno umetnička funkcija TV</vt:lpstr>
      <vt:lpstr>Kulturno umetnička funkcija TV</vt:lpstr>
      <vt:lpstr>Kulturno umetnička funkcija TV</vt:lpstr>
      <vt:lpstr>Kulturno umetnička funkcija TV</vt:lpstr>
      <vt:lpstr>Kulturno umetnička funkcija TV</vt:lpstr>
      <vt:lpstr>Kulturno umetnička funkcija TV</vt:lpstr>
      <vt:lpstr>Kulturno umetnička funkcija TV</vt:lpstr>
      <vt:lpstr>Kulturno umetnička funkcija TV</vt:lpstr>
      <vt:lpstr>Kulturno umetnička funkcija TV</vt:lpstr>
      <vt:lpstr>Kulturno umetnička funkcija TV</vt:lpstr>
      <vt:lpstr>Kulturno umetnička funkcija TV</vt:lpstr>
      <vt:lpstr>Kulturno umetnička funkcija TV</vt:lpstr>
      <vt:lpstr>Kulturno umetnička funkcija TV</vt:lpstr>
      <vt:lpstr>Kulturno umetnička funkcija TV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VESTI</dc:title>
  <dc:creator>Pixi</dc:creator>
  <cp:lastModifiedBy>Predrag Kajganić</cp:lastModifiedBy>
  <cp:revision>405</cp:revision>
  <dcterms:created xsi:type="dcterms:W3CDTF">2006-08-16T00:00:00Z</dcterms:created>
  <dcterms:modified xsi:type="dcterms:W3CDTF">2024-08-03T11:10:44Z</dcterms:modified>
</cp:coreProperties>
</file>