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304" r:id="rId2"/>
    <p:sldId id="305" r:id="rId3"/>
    <p:sldId id="314" r:id="rId4"/>
    <p:sldId id="306" r:id="rId5"/>
    <p:sldId id="315" r:id="rId6"/>
    <p:sldId id="307" r:id="rId7"/>
    <p:sldId id="308" r:id="rId8"/>
    <p:sldId id="316" r:id="rId9"/>
    <p:sldId id="309" r:id="rId10"/>
    <p:sldId id="317" r:id="rId11"/>
    <p:sldId id="310" r:id="rId12"/>
    <p:sldId id="311" r:id="rId13"/>
    <p:sldId id="312" r:id="rId14"/>
    <p:sldId id="31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1700" y="5637276"/>
            <a:ext cx="8077200" cy="762000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Sapunske opere (sapunica)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2745" y="228600"/>
            <a:ext cx="7206510" cy="464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02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 fontScale="25000" lnSpcReduction="20000"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8000" b="1" dirty="0">
              <a:latin typeface="Corbel" pitchFamily="34" charset="0"/>
            </a:endParaRPr>
          </a:p>
          <a:p>
            <a:pPr marL="985838" lvl="1" indent="-6302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b="1" dirty="0">
                <a:solidFill>
                  <a:srgbClr val="C00000"/>
                </a:solidFill>
                <a:latin typeface="Corbel" pitchFamily="34" charset="0"/>
              </a:rPr>
              <a:t>j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ednokratno ulaganje </a:t>
            </a:r>
            <a:r>
              <a:rPr lang="vi-VN" sz="9600" dirty="0">
                <a:latin typeface="Corbel" pitchFamily="34" charset="0"/>
              </a:rPr>
              <a:t>u dekor koristi se za nekoliko desetina epizoda</a:t>
            </a:r>
            <a:endParaRPr lang="sr-Latn-RS" sz="9600" dirty="0">
              <a:latin typeface="Corbel" pitchFamily="34" charset="0"/>
            </a:endParaRPr>
          </a:p>
          <a:p>
            <a:pPr marL="985838" lvl="1" indent="-6302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4400" dirty="0">
              <a:latin typeface="Corbel" pitchFamily="34" charset="0"/>
            </a:endParaRPr>
          </a:p>
          <a:p>
            <a:pPr marL="985838" lvl="1" indent="-6302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angažovanje glumaca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u dužem vremenskom roku </a:t>
            </a:r>
            <a:r>
              <a:rPr lang="vi-VN" sz="9600" dirty="0">
                <a:latin typeface="Corbel" pitchFamily="34" charset="0"/>
              </a:rPr>
              <a:t>omogućava nižu cenu po snimajućem danu ili epizodi</a:t>
            </a:r>
            <a:endParaRPr lang="sr-Latn-RS" sz="96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r>
              <a:rPr lang="vi-VN" sz="7200" dirty="0">
                <a:latin typeface="Corbel" pitchFamily="34" charset="0"/>
              </a:rPr>
              <a:t> </a:t>
            </a:r>
            <a:endParaRPr lang="sr-Latn-RS" sz="7200" dirty="0">
              <a:latin typeface="Corbel" pitchFamily="34" charset="0"/>
            </a:endParaRPr>
          </a:p>
          <a:p>
            <a:pPr marL="985838" lvl="1" indent="-6302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r</a:t>
            </a:r>
            <a:r>
              <a:rPr lang="vi-VN" sz="9600" dirty="0">
                <a:latin typeface="Corbel" pitchFamily="34" charset="0"/>
              </a:rPr>
              <a:t>adnja u epizodi odvija se većinom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u enterijeru</a:t>
            </a:r>
            <a:r>
              <a:rPr lang="sr-Latn-RS" sz="9600" b="1" dirty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vi-VN" sz="9600" dirty="0">
                <a:latin typeface="Corbel" pitchFamily="34" charset="0"/>
              </a:rPr>
              <a:t>(objekti izgrađeni u TV studiju)</a:t>
            </a:r>
            <a:endParaRPr lang="sr-Latn-RS" sz="9600" dirty="0">
              <a:latin typeface="Corbel" pitchFamily="34" charset="0"/>
            </a:endParaRPr>
          </a:p>
          <a:p>
            <a:pPr marL="985838" lvl="1" indent="-6302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4400" dirty="0">
              <a:latin typeface="Corbel" pitchFamily="34" charset="0"/>
            </a:endParaRPr>
          </a:p>
          <a:p>
            <a:pPr marL="985838" lvl="1" indent="-6302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za kostim se koristi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svakodnevna konfekcija</a:t>
            </a:r>
            <a:endParaRPr lang="sr-Latn-RS" sz="9600" b="1" dirty="0">
              <a:solidFill>
                <a:srgbClr val="C00000"/>
              </a:solidFill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9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1454" y="1524000"/>
            <a:ext cx="4849091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40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541338" lvl="1" indent="-41592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snimanje se obavlja sa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više kamera u sistemu </a:t>
            </a:r>
            <a:r>
              <a:rPr lang="sr-Latn-RS" sz="2400" dirty="0">
                <a:latin typeface="Corbel" pitchFamily="34" charset="0"/>
              </a:rPr>
              <a:t>(</a:t>
            </a:r>
            <a:r>
              <a:rPr lang="vi-VN" sz="2400" dirty="0">
                <a:latin typeface="Corbel" pitchFamily="34" charset="0"/>
              </a:rPr>
              <a:t>manj</a:t>
            </a:r>
            <a:r>
              <a:rPr lang="sr-Latn-RS" sz="2400" dirty="0">
                <a:latin typeface="Corbel" pitchFamily="34" charset="0"/>
              </a:rPr>
              <a:t>i</a:t>
            </a:r>
            <a:r>
              <a:rPr lang="vi-VN" sz="2400" dirty="0">
                <a:latin typeface="Corbel" pitchFamily="34" charset="0"/>
              </a:rPr>
              <a:t> broj potrebnih snimajućih dana po epizodi</a:t>
            </a:r>
            <a:r>
              <a:rPr lang="sr-Latn-RS" sz="2400" dirty="0">
                <a:latin typeface="Corbel" pitchFamily="34" charset="0"/>
              </a:rPr>
              <a:t>)</a:t>
            </a:r>
          </a:p>
          <a:p>
            <a:pPr marL="541338" lvl="1" indent="-41592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541338" lvl="1" indent="-41592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izuzetno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nisk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a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 cen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a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 koštanja</a:t>
            </a: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541338" lvl="1" indent="-41592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541338" lvl="1" indent="-41592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sapunice obezbeđuju </a:t>
            </a:r>
            <a:r>
              <a:rPr lang="vi-VN" sz="2400" b="1" dirty="0">
                <a:latin typeface="Corbel" pitchFamily="34" charset="0"/>
              </a:rPr>
              <a:t>veliki broj gledalaca (gledanost) </a:t>
            </a:r>
            <a:r>
              <a:rPr lang="vi-VN" sz="2400" dirty="0">
                <a:latin typeface="Corbel" pitchFamily="34" charset="0"/>
              </a:rPr>
              <a:t>uz veliki prihod od reklama i ono što je najvažnije - za malu cenu popunjavanje programske satnice </a:t>
            </a:r>
            <a:endParaRPr lang="sr-Latn-RS" sz="2400" dirty="0">
              <a:latin typeface="Corbel" pitchFamily="34" charset="0"/>
            </a:endParaRPr>
          </a:p>
          <a:p>
            <a:pPr marL="541338" lvl="1" indent="-41592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541338" lvl="1" indent="-41592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b="1" dirty="0">
                <a:latin typeface="Corbel" pitchFamily="34" charset="0"/>
              </a:rPr>
              <a:t>d</a:t>
            </a:r>
            <a:r>
              <a:rPr lang="vi-VN" sz="2400" b="1" dirty="0">
                <a:latin typeface="Corbel" pitchFamily="34" charset="0"/>
              </a:rPr>
              <a:t>nevna sapunica </a:t>
            </a:r>
            <a:r>
              <a:rPr lang="vi-VN" sz="2400" dirty="0">
                <a:latin typeface="Corbel" pitchFamily="34" charset="0"/>
              </a:rPr>
              <a:t>(engl: Daytime soap) je naziv za posebnu pod-vrstu televizijske sapunice koja je po svom zapletu, trajanju epizoda i po sadržaju najbliža klasičnim radio-sapunicama</a:t>
            </a:r>
            <a:endParaRPr lang="sr-Latn-RS" sz="2400" dirty="0">
              <a:latin typeface="Corbel" pitchFamily="34" charset="0"/>
            </a:endParaRPr>
          </a:p>
          <a:p>
            <a:pPr marL="541338" lvl="1" indent="-41592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541338" lvl="1" indent="-41592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naziv </a:t>
            </a:r>
            <a:r>
              <a:rPr lang="sr-Latn-RS" sz="2400" dirty="0">
                <a:latin typeface="Corbel" pitchFamily="34" charset="0"/>
              </a:rPr>
              <a:t>su </a:t>
            </a:r>
            <a:r>
              <a:rPr lang="vi-VN" sz="2400" dirty="0">
                <a:latin typeface="Corbel" pitchFamily="34" charset="0"/>
              </a:rPr>
              <a:t>dobile po tome što se emituju u dnevnom televizijskom terminu radnim danom, kada njihovu publiku čine domaćice, nezaposleni i penzioneri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1692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115800" cy="5257800"/>
          </a:xfrm>
        </p:spPr>
        <p:txBody>
          <a:bodyPr>
            <a:normAutofit lnSpcReduction="10000"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mituje</a:t>
            </a:r>
            <a:r>
              <a:rPr lang="sr-Latn-RS" sz="2400" dirty="0">
                <a:latin typeface="Corbel" pitchFamily="34" charset="0"/>
              </a:rPr>
              <a:t> se</a:t>
            </a:r>
            <a:r>
              <a:rPr lang="vi-VN" sz="2400" dirty="0">
                <a:latin typeface="Corbel" pitchFamily="34" charset="0"/>
              </a:rPr>
              <a:t> pet epizoda nedeljno u trajanju od dvadeset do četrdeset minuta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698500" lvl="1" indent="-3429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n</a:t>
            </a:r>
            <a:r>
              <a:rPr lang="vi-VN" sz="2400" dirty="0">
                <a:latin typeface="Corbel" pitchFamily="34" charset="0"/>
              </a:rPr>
              <a:t>aziv dnevna sapunica je ušao u upotrebu kako bi se, između ostalog, razlikovali od večernjih sapunica koje se emituju jednom nedeljno u udarnom terminu, a sadržajem i formatom više odgovaraju dramskim serijama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698500" lvl="1" indent="-3429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</a:t>
            </a:r>
            <a:r>
              <a:rPr lang="vi-VN" sz="2400" dirty="0">
                <a:latin typeface="Corbel" pitchFamily="34" charset="0"/>
              </a:rPr>
              <a:t>očevši sa serijom Gradić Peyton za američku televiziju počele su se praviti sapunice koje se emituju u večernjem terminu (prime time) i to po jedna epizoda nedeljno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698500" lvl="1" indent="-3429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tzv. </a:t>
            </a:r>
            <a:r>
              <a:rPr lang="vi-VN" sz="2400" b="1" dirty="0">
                <a:latin typeface="Corbel" pitchFamily="34" charset="0"/>
              </a:rPr>
              <a:t>večernja sapunica </a:t>
            </a:r>
            <a:r>
              <a:rPr lang="vi-VN" sz="2400" dirty="0">
                <a:latin typeface="Corbel" pitchFamily="34" charset="0"/>
              </a:rPr>
              <a:t>kasnije je stekla veliku popularnost kroz serije kao što su Dallas i Dinastija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0056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 lnSpcReduction="10000"/>
          </a:bodyPr>
          <a:lstStyle/>
          <a:p>
            <a:pPr marL="812800" lvl="1" indent="-4572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v</a:t>
            </a:r>
            <a:r>
              <a:rPr lang="vi-VN" sz="2400" dirty="0">
                <a:latin typeface="Corbel" pitchFamily="34" charset="0"/>
              </a:rPr>
              <a:t>ečernja sapunica ili sapunica u udarnom terminu (engl: prime time soap) je izraz koji se, pogotovo u Americi, koristi za igranu TV seriju koja formatom odgovara klasičnoj dramskoj seriji, a sadržajem sapunici</a:t>
            </a:r>
            <a:endParaRPr lang="sr-Latn-RS" sz="2400" dirty="0">
              <a:latin typeface="Corbel" pitchFamily="34" charset="0"/>
            </a:endParaRPr>
          </a:p>
          <a:p>
            <a:pPr marL="927100" lvl="1" indent="-5715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812800" lvl="1" indent="-4572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prvi put </a:t>
            </a:r>
            <a:r>
              <a:rPr lang="sr-Latn-RS" sz="2400" dirty="0">
                <a:latin typeface="Corbel" pitchFamily="34" charset="0"/>
              </a:rPr>
              <a:t>se </a:t>
            </a:r>
            <a:r>
              <a:rPr lang="vi-VN" sz="2400" dirty="0">
                <a:latin typeface="Corbel" pitchFamily="34" charset="0"/>
              </a:rPr>
              <a:t>pojav</a:t>
            </a:r>
            <a:r>
              <a:rPr lang="sr-Latn-RS" sz="2400" dirty="0">
                <a:latin typeface="Corbel" pitchFamily="34" charset="0"/>
              </a:rPr>
              <a:t>ila</a:t>
            </a:r>
            <a:r>
              <a:rPr lang="vi-VN" sz="2400" dirty="0">
                <a:latin typeface="Corbel" pitchFamily="34" charset="0"/>
              </a:rPr>
              <a:t> 60-ih na američkoj televiziji, kada su pojedine dramske serije počele koristiti zaplete i podzaplete koji su se razrešavali kroz nekoliko epizoda</a:t>
            </a:r>
            <a:endParaRPr lang="sr-Latn-RS" sz="2400" dirty="0">
              <a:latin typeface="Corbel" pitchFamily="34" charset="0"/>
            </a:endParaRPr>
          </a:p>
          <a:p>
            <a:pPr marL="927100" lvl="1" indent="-5715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prvi primer </a:t>
            </a:r>
            <a:r>
              <a:rPr lang="sr-Latn-RS" sz="2400" dirty="0">
                <a:latin typeface="Corbel" pitchFamily="34" charset="0"/>
              </a:rPr>
              <a:t>- </a:t>
            </a:r>
            <a:r>
              <a:rPr lang="vi-VN" sz="2400" dirty="0">
                <a:latin typeface="Corbel" pitchFamily="34" charset="0"/>
              </a:rPr>
              <a:t>popularna TV serija Peyton Place</a:t>
            </a:r>
            <a:endParaRPr lang="sr-Latn-RS" sz="2400" dirty="0">
              <a:latin typeface="Corbel" pitchFamily="34" charset="0"/>
            </a:endParaRPr>
          </a:p>
          <a:p>
            <a:pPr marL="927100" lvl="1" indent="-5715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812800" lvl="1" indent="-4572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format </a:t>
            </a:r>
            <a:r>
              <a:rPr lang="sr-Latn-RS" sz="2400" dirty="0">
                <a:latin typeface="Corbel" pitchFamily="34" charset="0"/>
              </a:rPr>
              <a:t>je </a:t>
            </a:r>
            <a:r>
              <a:rPr lang="vi-VN" sz="2400" dirty="0">
                <a:latin typeface="Corbel" pitchFamily="34" charset="0"/>
              </a:rPr>
              <a:t>poslužio kao podloga za Dallas i Dinastij</a:t>
            </a:r>
            <a:r>
              <a:rPr lang="sr-Latn-RS" sz="2400" dirty="0">
                <a:latin typeface="Corbel" pitchFamily="34" charset="0"/>
              </a:rPr>
              <a:t>u</a:t>
            </a:r>
          </a:p>
          <a:p>
            <a:pPr marL="927100" lvl="1" indent="-5715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812800" lvl="1" indent="-4572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i</a:t>
            </a:r>
            <a:r>
              <a:rPr lang="vi-VN" sz="2400" dirty="0">
                <a:latin typeface="Corbel" pitchFamily="34" charset="0"/>
              </a:rPr>
              <a:t>zraz sapunica </a:t>
            </a:r>
            <a:r>
              <a:rPr lang="sr-Latn-RS" sz="2400" dirty="0">
                <a:latin typeface="Corbel" pitchFamily="34" charset="0"/>
              </a:rPr>
              <a:t>predstavlja </a:t>
            </a:r>
            <a:r>
              <a:rPr lang="vi-VN" sz="2400" dirty="0">
                <a:latin typeface="Corbel" pitchFamily="34" charset="0"/>
              </a:rPr>
              <a:t>dramske serije kojima se na veštački način, korišćenjem neuverljivih sapunskih zapleta i obrata, pokušava povećati gledanost, odnosno produžiti </a:t>
            </a:r>
            <a:r>
              <a:rPr lang="sr-Latn-RS" sz="2400" dirty="0">
                <a:latin typeface="Corbel" pitchFamily="34" charset="0"/>
              </a:rPr>
              <a:t>emitovanje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7288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 fontScale="92500" lnSpcReduction="20000"/>
          </a:bodyPr>
          <a:lstStyle/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600" dirty="0">
                <a:latin typeface="Corbel" pitchFamily="34" charset="0"/>
              </a:rPr>
              <a:t>tinejdžerska sapunica - </a:t>
            </a:r>
            <a:r>
              <a:rPr lang="sr-Latn-RS" sz="2600" b="1" dirty="0">
                <a:latin typeface="Corbel" pitchFamily="34" charset="0"/>
              </a:rPr>
              <a:t>Beverly hills</a:t>
            </a: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9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600" dirty="0">
                <a:latin typeface="Corbel" pitchFamily="34" charset="0"/>
              </a:rPr>
              <a:t>prva domaća – </a:t>
            </a:r>
            <a:r>
              <a:rPr lang="sr-Latn-RS" sz="2600" b="1" dirty="0">
                <a:latin typeface="Corbel" pitchFamily="34" charset="0"/>
              </a:rPr>
              <a:t>Bolji život</a:t>
            </a: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9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600" dirty="0">
                <a:latin typeface="Corbel" pitchFamily="34" charset="0"/>
              </a:rPr>
              <a:t>prva klasična domaća – </a:t>
            </a:r>
            <a:r>
              <a:rPr lang="sr-Latn-RS" sz="2600" b="1" dirty="0">
                <a:latin typeface="Corbel" pitchFamily="34" charset="0"/>
              </a:rPr>
              <a:t>Jelena</a:t>
            </a: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900" dirty="0">
              <a:latin typeface="Corbel" pitchFamily="34" charset="0"/>
            </a:endParaRPr>
          </a:p>
          <a:p>
            <a:pPr marL="688975" lvl="1" indent="-3333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600" dirty="0">
                <a:latin typeface="Corbel" pitchFamily="34" charset="0"/>
              </a:rPr>
              <a:t>u Latinskoj Americi razvio se poseban oblik sapunice koji se naziva telenovela</a:t>
            </a: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900" dirty="0">
              <a:latin typeface="Corbel" pitchFamily="34" charset="0"/>
            </a:endParaRPr>
          </a:p>
          <a:p>
            <a:pPr marL="688975" lvl="1" indent="-333375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600" dirty="0">
                <a:latin typeface="Corbel" pitchFamily="34" charset="0"/>
              </a:rPr>
              <a:t>od kraja 1980-ih stekla je veliku popularnost u svetu i istisnula klasični format sapunske opere koji koriste američke TV mreže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2BD2C7-C89E-BF8B-78A4-A90B072FA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4323672"/>
            <a:ext cx="35052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57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n</a:t>
            </a:r>
            <a:r>
              <a:rPr lang="vi-VN" sz="2400" dirty="0">
                <a:latin typeface="Corbel" pitchFamily="34" charset="0"/>
              </a:rPr>
              <a:t>aziv „sapunska opera“ je korišćen prvi put u Americi tridesetih godina prošlog veka, za žanr koji se tada pojavio na radiju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i</a:t>
            </a:r>
            <a:r>
              <a:rPr lang="vi-VN" sz="2400" dirty="0">
                <a:latin typeface="Corbel" pitchFamily="34" charset="0"/>
              </a:rPr>
              <a:t>zraz sapunska opera nastao je u činjenici da su se te serije emitovale tokom dana, kada su u kućama uglavnom bile domaćice, te su njima bile namenjene reklame u kojima su se oglašavali proizvođači sapuna i praškova za pranje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0" y="3962400"/>
            <a:ext cx="4648200" cy="262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2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1158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serije u trajanju od petnaest minuta, govorile su o ženama i njihovim emocionalnim dilemama (izraz „opera“ upućuje na melodramu iz prefinjenog muzičkog žanra)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</a:t>
            </a:r>
            <a:r>
              <a:rPr lang="vi-VN" sz="2400" dirty="0">
                <a:latin typeface="Corbel" pitchFamily="34" charset="0"/>
              </a:rPr>
              <a:t>riče „bez kraja“ postale su  popularne, pedesetih godina dvadesetog veka sele se na televiziju 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epizode </a:t>
            </a:r>
            <a:r>
              <a:rPr lang="sr-Latn-RS" sz="2400" dirty="0">
                <a:latin typeface="Corbel" pitchFamily="34" charset="0"/>
              </a:rPr>
              <a:t>su </a:t>
            </a:r>
            <a:r>
              <a:rPr lang="vi-VN" sz="2400" dirty="0">
                <a:latin typeface="Corbel" pitchFamily="34" charset="0"/>
              </a:rPr>
              <a:t>produžene na trajanje od dvadesetpet minuta, a potom i na šezdeset minuta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3216" y="1600200"/>
            <a:ext cx="3793476" cy="212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85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sapunska opera je postala svetski televizijski fenomen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svaka zemlja poseduje svoju TV sapunsku operu usled niske cene proizvodnje i velike gledanosti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domaće sapunice skoro su uvek popularnije i od najuspešnijih inostranih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8353" y="3543300"/>
            <a:ext cx="627529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16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698500" lvl="1" indent="-342900" algn="just">
              <a:spcBef>
                <a:spcPts val="0"/>
              </a:spcBef>
              <a:buClrTx/>
              <a:buSzPct val="80000"/>
            </a:pPr>
            <a:r>
              <a:rPr lang="sr-Latn-RS" sz="2400" dirty="0">
                <a:latin typeface="Corbel" pitchFamily="34" charset="0"/>
              </a:rPr>
              <a:t>kvantitet je na strani inostranih, pošto je uvek moguće uvesti veći broj naslova istovremeno iz više zemalja sveta, nego proizvesti bar približnu količinu u sopstvenoj produkciji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inostrane serije postaju obrazac za proizvodnju domaćih sapunica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88975" lvl="1" indent="-333375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strukturu gledališta ne čine samo domaćice a reklame uključuju daleko širi dijapazon proizvoda koji se nude ljudima različite starosne dobi, pola i društvenog statusa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4304704"/>
            <a:ext cx="4191000" cy="23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09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 fontScale="25000" lnSpcReduction="20000"/>
          </a:bodyPr>
          <a:lstStyle/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9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kontinuiran</a:t>
            </a:r>
            <a:r>
              <a:rPr lang="sr-Latn-RS" sz="9600" dirty="0">
                <a:latin typeface="Corbel" pitchFamily="34" charset="0"/>
              </a:rPr>
              <a:t>a</a:t>
            </a:r>
            <a:r>
              <a:rPr lang="vi-VN" sz="9600" dirty="0">
                <a:latin typeface="Corbel" pitchFamily="34" charset="0"/>
              </a:rPr>
              <a:t> prič</a:t>
            </a:r>
            <a:r>
              <a:rPr lang="sr-Latn-RS" sz="9600" dirty="0">
                <a:latin typeface="Corbel" pitchFamily="34" charset="0"/>
              </a:rPr>
              <a:t>a</a:t>
            </a: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4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porodičn</a:t>
            </a:r>
            <a:r>
              <a:rPr lang="sr-Latn-RS" sz="9600" dirty="0">
                <a:latin typeface="Corbel" pitchFamily="34" charset="0"/>
              </a:rPr>
              <a:t>e</a:t>
            </a:r>
            <a:r>
              <a:rPr lang="vi-VN" sz="9600" dirty="0">
                <a:latin typeface="Corbel" pitchFamily="34" charset="0"/>
              </a:rPr>
              <a:t> tem</a:t>
            </a:r>
            <a:r>
              <a:rPr lang="sr-Latn-RS" sz="9600" dirty="0">
                <a:latin typeface="Corbel" pitchFamily="34" charset="0"/>
              </a:rPr>
              <a:t>e</a:t>
            </a: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4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lični ili porodični odnosi</a:t>
            </a:r>
            <a:endParaRPr lang="sr-Latn-RS" sz="9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4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ograničen broj stalnih likova</a:t>
            </a:r>
            <a:endParaRPr lang="sr-Latn-RS" sz="9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40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bez klasičnog raspleta </a:t>
            </a:r>
            <a:r>
              <a:rPr lang="sr-Latn-RS" sz="9600" dirty="0">
                <a:latin typeface="Corbel" pitchFamily="34" charset="0"/>
              </a:rPr>
              <a:t>(što</a:t>
            </a:r>
            <a:r>
              <a:rPr lang="vi-VN" sz="9600" dirty="0">
                <a:latin typeface="Corbel" pitchFamily="34" charset="0"/>
              </a:rPr>
              <a:t> obezbeđuje neograničeno trajanje, odnosno broj epizoda</a:t>
            </a:r>
            <a:r>
              <a:rPr lang="sr-Latn-RS" sz="9600" dirty="0">
                <a:latin typeface="Corbel" pitchFamily="34" charset="0"/>
              </a:rPr>
              <a:t>)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r>
              <a:rPr lang="vi-VN" sz="7200" dirty="0">
                <a:latin typeface="Corbel" pitchFamily="34" charset="0"/>
              </a:rPr>
              <a:t> </a:t>
            </a:r>
            <a:endParaRPr lang="sr-Latn-RS" sz="4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e</a:t>
            </a:r>
            <a:r>
              <a:rPr lang="vi-VN" sz="9600" dirty="0">
                <a:latin typeface="Corbel" pitchFamily="34" charset="0"/>
              </a:rPr>
              <a:t>mituje se </a:t>
            </a:r>
            <a:r>
              <a:rPr lang="sr-Latn-RS" sz="9600" dirty="0">
                <a:latin typeface="Corbel" pitchFamily="34" charset="0"/>
              </a:rPr>
              <a:t>(premijerno) </a:t>
            </a:r>
            <a:r>
              <a:rPr lang="vi-VN" sz="9600" dirty="0">
                <a:latin typeface="Corbel" pitchFamily="34" charset="0"/>
              </a:rPr>
              <a:t>jednom nedeljno tokom cele TV sezone </a:t>
            </a:r>
            <a:endParaRPr lang="sr-Latn-RS" sz="9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44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postoji okvirni glavni zaplet i likovi</a:t>
            </a:r>
            <a:endParaRPr lang="sr-Latn-RS" sz="9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44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tokom odvijanja radnje pridodaju </a:t>
            </a:r>
            <a:r>
              <a:rPr lang="sr-Latn-RS" sz="9600" dirty="0">
                <a:latin typeface="Corbel" pitchFamily="34" charset="0"/>
              </a:rPr>
              <a:t>se </a:t>
            </a:r>
            <a:r>
              <a:rPr lang="vi-VN" sz="9600" dirty="0">
                <a:latin typeface="Corbel" pitchFamily="34" charset="0"/>
              </a:rPr>
              <a:t>novi likovi i podzapleti, koji, kad se završi glavni zaplet na ovaj ili onaj način, postanu glavni zapleti</a:t>
            </a:r>
            <a:endParaRPr lang="sr-Latn-RS" sz="9600" dirty="0">
              <a:latin typeface="Corbel" pitchFamily="34" charset="0"/>
            </a:endParaRPr>
          </a:p>
          <a:p>
            <a:pPr marL="355600" lvl="1" indent="0" algn="just">
              <a:lnSpc>
                <a:spcPct val="12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40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9600" dirty="0">
                <a:latin typeface="Corbel" pitchFamily="34" charset="0"/>
              </a:rPr>
              <a:t>sapunica</a:t>
            </a:r>
            <a:r>
              <a:rPr lang="vi-VN" sz="9600" dirty="0">
                <a:latin typeface="Corbel" pitchFamily="34" charset="0"/>
              </a:rPr>
              <a:t> ima otvoren kraj – tokom nekoliko epizoda prepliće se nekoliko priča, tako da za razliku od serije, nijedna epizoda nije celina za sebe</a:t>
            </a:r>
            <a:endParaRPr lang="sr-Latn-RS" sz="96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4076" y="1600200"/>
            <a:ext cx="271707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79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 fontScale="32500" lnSpcReduction="20000"/>
          </a:bodyPr>
          <a:lstStyle/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7400" dirty="0">
                <a:latin typeface="Corbel" pitchFamily="34" charset="0"/>
              </a:rPr>
              <a:t>ne postoji tačka u kojoj se svi elementi priče konačno stiču</a:t>
            </a:r>
            <a:endParaRPr lang="sr-Latn-RS" sz="74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72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7400" b="1" dirty="0">
                <a:solidFill>
                  <a:srgbClr val="C00000"/>
                </a:solidFill>
                <a:latin typeface="Corbel" pitchFamily="34" charset="0"/>
              </a:rPr>
              <a:t>nema formalnog završetka </a:t>
            </a:r>
            <a:r>
              <a:rPr lang="vi-VN" sz="7400" dirty="0">
                <a:latin typeface="Corbel" pitchFamily="34" charset="0"/>
              </a:rPr>
              <a:t>– venčanja obično ne označavaju srećan završetak, već početak braka punog nevolja koji je osuđen na propast</a:t>
            </a:r>
            <a:endParaRPr lang="sr-Latn-RS" sz="7400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72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7400" dirty="0">
                <a:latin typeface="Corbel" pitchFamily="34" charset="0"/>
              </a:rPr>
              <a:t>o</a:t>
            </a:r>
            <a:r>
              <a:rPr lang="vi-VN" sz="7400" dirty="0">
                <a:latin typeface="Corbel" pitchFamily="34" charset="0"/>
              </a:rPr>
              <a:t>snovna razlika između serije i serijala – </a:t>
            </a:r>
            <a:r>
              <a:rPr lang="vi-VN" sz="7400" b="1" dirty="0">
                <a:latin typeface="Corbel" pitchFamily="34" charset="0"/>
              </a:rPr>
              <a:t>u seriji </a:t>
            </a:r>
            <a:r>
              <a:rPr lang="vi-VN" sz="7400" dirty="0">
                <a:latin typeface="Corbel" pitchFamily="34" charset="0"/>
              </a:rPr>
              <a:t>svaka epizoda ima </a:t>
            </a:r>
            <a:r>
              <a:rPr lang="vi-VN" sz="7400" b="1" dirty="0">
                <a:latin typeface="Corbel" pitchFamily="34" charset="0"/>
              </a:rPr>
              <a:t>početak i kraj </a:t>
            </a:r>
            <a:r>
              <a:rPr lang="vi-VN" sz="7400" dirty="0">
                <a:latin typeface="Corbel" pitchFamily="34" charset="0"/>
              </a:rPr>
              <a:t>uz stalne likove, a </a:t>
            </a:r>
            <a:r>
              <a:rPr lang="vi-VN" sz="7400" b="1" dirty="0">
                <a:latin typeface="Corbel" pitchFamily="34" charset="0"/>
              </a:rPr>
              <a:t>u serijalu radnja se nastavlja iz epizode u epizodu</a:t>
            </a:r>
            <a:endParaRPr lang="sr-Latn-RS" sz="7400" b="1" dirty="0">
              <a:latin typeface="Corbel" pitchFamily="34" charset="0"/>
            </a:endParaRP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7200" dirty="0">
              <a:latin typeface="Corbel" pitchFamily="34" charset="0"/>
            </a:endParaRPr>
          </a:p>
          <a:p>
            <a:pPr marL="808038" lvl="1" indent="-4524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7400" dirty="0">
                <a:latin typeface="Corbel" pitchFamily="34" charset="0"/>
              </a:rPr>
              <a:t>svaka sapunica počinje </a:t>
            </a:r>
            <a:r>
              <a:rPr lang="sr-Latn-RS" sz="7400" b="1" dirty="0">
                <a:solidFill>
                  <a:srgbClr val="C00000"/>
                </a:solidFill>
                <a:latin typeface="Corbel" pitchFamily="34" charset="0"/>
              </a:rPr>
              <a:t>„udicom“</a:t>
            </a:r>
            <a:r>
              <a:rPr lang="sr-Latn-RS" sz="7400" dirty="0">
                <a:solidFill>
                  <a:srgbClr val="C00000"/>
                </a:solidFill>
                <a:latin typeface="Corbel" pitchFamily="34" charset="0"/>
              </a:rPr>
              <a:t>,</a:t>
            </a:r>
            <a:r>
              <a:rPr lang="sr-Latn-RS" sz="7400" b="1" dirty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sr-Latn-RS" sz="7400" dirty="0">
                <a:latin typeface="Corbel" pitchFamily="34" charset="0"/>
              </a:rPr>
              <a:t>u kojoj se nastavljaju niti priče iz prethodne epizode (svaka epizoda završava se dramatičnim prekidom)</a:t>
            </a:r>
          </a:p>
          <a:p>
            <a:pPr marL="808038" lvl="1" indent="-4524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9E56B6-99A4-44AB-C627-2BEAE454B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863" y="4740783"/>
            <a:ext cx="3468890" cy="198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0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 fontScale="25000" lnSpcReduction="20000"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dramatični završeci upotpunjuju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privremenim razrešenjima</a:t>
            </a:r>
            <a:r>
              <a:rPr lang="vi-VN" sz="9600" dirty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sr-Latn-RS" sz="9600" dirty="0">
                <a:latin typeface="Corbel" pitchFamily="34" charset="0"/>
              </a:rPr>
              <a:t>(</a:t>
            </a:r>
            <a:r>
              <a:rPr lang="vi-VN" sz="9600" dirty="0">
                <a:latin typeface="Corbel" pitchFamily="34" charset="0"/>
              </a:rPr>
              <a:t>potiskivanjem drugih priča koji će se već u sledećim epizodama nastaviti</a:t>
            </a:r>
            <a:r>
              <a:rPr lang="sr-Latn-RS" sz="9600" dirty="0">
                <a:latin typeface="Corbel" pitchFamily="34" charset="0"/>
              </a:rPr>
              <a:t>)</a:t>
            </a: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72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prate se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dve ili tri priče koje se odvijaju paralelno </a:t>
            </a:r>
            <a:r>
              <a:rPr lang="vi-VN" sz="9600" dirty="0">
                <a:latin typeface="Corbel" pitchFamily="34" charset="0"/>
              </a:rPr>
              <a:t>i koje često utiču jedna na drugu ili se pak sukobljavaju</a:t>
            </a:r>
            <a:endParaRPr lang="sr-Latn-RS" sz="96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7200" dirty="0">
              <a:latin typeface="Corbel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9600" dirty="0">
                <a:latin typeface="Corbel" pitchFamily="34" charset="0"/>
              </a:rPr>
              <a:t>korišćenje ili </a:t>
            </a:r>
            <a:r>
              <a:rPr lang="vi-VN" sz="9600" b="1" dirty="0">
                <a:solidFill>
                  <a:srgbClr val="C00000"/>
                </a:solidFill>
                <a:latin typeface="Corbel" pitchFamily="34" charset="0"/>
              </a:rPr>
              <a:t>zaboravljanje prošlosti</a:t>
            </a:r>
            <a:r>
              <a:rPr lang="vi-VN" sz="9600" dirty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sr-Latn-RS" sz="9600" dirty="0">
                <a:latin typeface="Corbel" pitchFamily="34" charset="0"/>
              </a:rPr>
              <a:t>(t</a:t>
            </a:r>
            <a:r>
              <a:rPr lang="vi-VN" sz="9600" dirty="0">
                <a:latin typeface="Corbel" pitchFamily="34" charset="0"/>
              </a:rPr>
              <a:t>ako se prošlost može aktivno iskoristiti u nastavku novih zapleta ili „zaboraviti“ ono što se dešavalo u prošlosti</a:t>
            </a:r>
            <a:r>
              <a:rPr lang="sr-Latn-RS" sz="9600" dirty="0">
                <a:latin typeface="Corbel" pitchFamily="34" charset="0"/>
              </a:rPr>
              <a:t>)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0" y="1674686"/>
            <a:ext cx="4343400" cy="221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4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Sapunica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 fontScale="77500" lnSpcReduction="20000"/>
          </a:bodyPr>
          <a:lstStyle/>
          <a:p>
            <a:pPr marL="812800" lvl="1" indent="-4572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3100" b="1" dirty="0">
                <a:solidFill>
                  <a:srgbClr val="C00000"/>
                </a:solidFill>
                <a:latin typeface="Corbel" pitchFamily="34" charset="0"/>
              </a:rPr>
              <a:t>f</a:t>
            </a:r>
            <a:r>
              <a:rPr lang="vi-VN" sz="3100" b="1" dirty="0">
                <a:solidFill>
                  <a:srgbClr val="C00000"/>
                </a:solidFill>
                <a:latin typeface="Corbel" pitchFamily="34" charset="0"/>
              </a:rPr>
              <a:t>leksibilnost i varijacija </a:t>
            </a:r>
            <a:r>
              <a:rPr lang="vi-VN" sz="3100" dirty="0">
                <a:latin typeface="Corbel" pitchFamily="34" charset="0"/>
              </a:rPr>
              <a:t>određuju odnos serijala prema sopstvenoj prošlosti</a:t>
            </a:r>
            <a:r>
              <a:rPr lang="sr-Latn-RS" sz="3100" dirty="0">
                <a:latin typeface="Corbel" pitchFamily="34" charset="0"/>
              </a:rPr>
              <a:t> (</a:t>
            </a:r>
            <a:r>
              <a:rPr lang="vi-VN" sz="3100" dirty="0">
                <a:latin typeface="Corbel" pitchFamily="34" charset="0"/>
              </a:rPr>
              <a:t>negativni likovi postaju pozitivni, i obratno, a neke radnje koje su započete više se ne prikazuju</a:t>
            </a:r>
            <a:r>
              <a:rPr lang="sr-Latn-RS" sz="3100" dirty="0">
                <a:latin typeface="Corbel" pitchFamily="34" charset="0"/>
              </a:rPr>
              <a:t>)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300" dirty="0">
              <a:latin typeface="Corbel" pitchFamily="34" charset="0"/>
            </a:endParaRPr>
          </a:p>
          <a:p>
            <a:pPr marL="812800" lvl="1" indent="-4572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3100" dirty="0">
                <a:latin typeface="Corbel" pitchFamily="34" charset="0"/>
              </a:rPr>
              <a:t>emituju </a:t>
            </a:r>
            <a:r>
              <a:rPr lang="sr-Latn-RS" sz="3100" dirty="0">
                <a:latin typeface="Corbel" pitchFamily="34" charset="0"/>
              </a:rPr>
              <a:t>se </a:t>
            </a:r>
            <a:r>
              <a:rPr lang="vi-VN" sz="3100" dirty="0">
                <a:latin typeface="Corbel" pitchFamily="34" charset="0"/>
              </a:rPr>
              <a:t>u </a:t>
            </a:r>
            <a:r>
              <a:rPr lang="vi-VN" sz="3100" b="1" dirty="0">
                <a:solidFill>
                  <a:srgbClr val="C00000"/>
                </a:solidFill>
                <a:latin typeface="Corbel" pitchFamily="34" charset="0"/>
              </a:rPr>
              <a:t>određeno vreme </a:t>
            </a:r>
            <a:r>
              <a:rPr lang="vi-VN" sz="3100" dirty="0">
                <a:latin typeface="Corbel" pitchFamily="34" charset="0"/>
              </a:rPr>
              <a:t>jedanput nedeljno ili svakodnevno tokom TV sezone </a:t>
            </a:r>
            <a:endParaRPr lang="sr-Latn-RS" sz="3100" dirty="0">
              <a:latin typeface="Corbel" pitchFamily="34" charset="0"/>
            </a:endParaRPr>
          </a:p>
          <a:p>
            <a:pPr marL="6413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300" dirty="0">
              <a:latin typeface="Corbel" pitchFamily="34" charset="0"/>
            </a:endParaRPr>
          </a:p>
          <a:p>
            <a:pPr marL="812800" lvl="1" indent="-45720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3100" dirty="0">
                <a:latin typeface="Corbel" pitchFamily="34" charset="0"/>
              </a:rPr>
              <a:t>značaj sapunica ogleda se u </a:t>
            </a:r>
            <a:r>
              <a:rPr lang="vi-VN" sz="3100" b="1" dirty="0">
                <a:solidFill>
                  <a:srgbClr val="C00000"/>
                </a:solidFill>
                <a:latin typeface="Corbel" pitchFamily="34" charset="0"/>
              </a:rPr>
              <a:t>velikoj produkciji </a:t>
            </a:r>
            <a:r>
              <a:rPr lang="vi-VN" sz="3100" dirty="0">
                <a:latin typeface="Corbel" pitchFamily="34" charset="0"/>
              </a:rPr>
              <a:t>serijala što smanjuje troškove same proizvodnje</a:t>
            </a:r>
            <a:endParaRPr lang="sr-Latn-RS" sz="31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9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100" dirty="0"/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938" y="4038600"/>
            <a:ext cx="4349395" cy="245015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1" y="4038600"/>
            <a:ext cx="3266878" cy="2450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469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1856</TotalTime>
  <Words>968</Words>
  <Application>Microsoft Office PowerPoint</Application>
  <PresentationFormat>Widescreen</PresentationFormat>
  <Paragraphs>325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Sapunske opere (sapunica)</vt:lpstr>
      <vt:lpstr>Sapunica</vt:lpstr>
      <vt:lpstr>Sapunica</vt:lpstr>
      <vt:lpstr>Sapunica</vt:lpstr>
      <vt:lpstr>Sapunica</vt:lpstr>
      <vt:lpstr>Sapunica</vt:lpstr>
      <vt:lpstr>Sapunica</vt:lpstr>
      <vt:lpstr>Sapunica</vt:lpstr>
      <vt:lpstr>Sapunica</vt:lpstr>
      <vt:lpstr>Sapunica</vt:lpstr>
      <vt:lpstr>Sapunica</vt:lpstr>
      <vt:lpstr>Sapunica</vt:lpstr>
      <vt:lpstr>Sapunica</vt:lpstr>
      <vt:lpstr>Sapunica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424</cp:revision>
  <dcterms:created xsi:type="dcterms:W3CDTF">2006-08-16T00:00:00Z</dcterms:created>
  <dcterms:modified xsi:type="dcterms:W3CDTF">2024-08-03T11:41:44Z</dcterms:modified>
</cp:coreProperties>
</file>