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304" r:id="rId2"/>
    <p:sldId id="305" r:id="rId3"/>
    <p:sldId id="306" r:id="rId4"/>
    <p:sldId id="307" r:id="rId5"/>
    <p:sldId id="308" r:id="rId6"/>
    <p:sldId id="309" r:id="rId7"/>
    <p:sldId id="310" r:id="rId8"/>
    <p:sldId id="315" r:id="rId9"/>
    <p:sldId id="316" r:id="rId10"/>
    <p:sldId id="314" r:id="rId11"/>
    <p:sldId id="311" r:id="rId12"/>
    <p:sldId id="312" r:id="rId13"/>
    <p:sldId id="31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90" y="4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700" y="5637276"/>
            <a:ext cx="8077200" cy="7620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Telenovele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152400"/>
            <a:ext cx="94488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02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11000" cy="5257800"/>
          </a:xfrm>
        </p:spPr>
        <p:txBody>
          <a:bodyPr>
            <a:normAutofit fontScale="25000" lnSpcReduction="20000"/>
          </a:bodyPr>
          <a:lstStyle/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42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t</a:t>
            </a:r>
            <a:r>
              <a:rPr lang="vi-VN" sz="9600" dirty="0">
                <a:latin typeface="Corbel" pitchFamily="34" charset="0"/>
              </a:rPr>
              <a:t>elenovele se rado služe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motivima iz bajki</a:t>
            </a:r>
            <a:r>
              <a:rPr lang="sr-Latn-RS" sz="9600" b="1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vi-VN" sz="9600" dirty="0">
                <a:latin typeface="Corbel" pitchFamily="34" charset="0"/>
              </a:rPr>
              <a:t>(zla maćeha ili svekrva zagorčava dragoj devojci život ili siromašna devojka u potrazi za srećom kraj nekog dobrostojećeg muškarca)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telenovele sa </a:t>
            </a:r>
            <a:r>
              <a:rPr lang="vi-VN" sz="9600" b="1" dirty="0">
                <a:latin typeface="Corbel" pitchFamily="34" charset="0"/>
              </a:rPr>
              <a:t>savrem</a:t>
            </a:r>
            <a:r>
              <a:rPr lang="sr-Latn-RS" sz="9600" b="1" dirty="0">
                <a:latin typeface="Corbel" pitchFamily="34" charset="0"/>
              </a:rPr>
              <a:t>e</a:t>
            </a:r>
            <a:r>
              <a:rPr lang="vi-VN" sz="9600" b="1" dirty="0">
                <a:latin typeface="Corbel" pitchFamily="34" charset="0"/>
              </a:rPr>
              <a:t>nim sadržajem</a:t>
            </a:r>
            <a:r>
              <a:rPr lang="sr-Latn-RS" sz="9600" b="1" dirty="0">
                <a:latin typeface="Corbel" pitchFamily="34" charset="0"/>
              </a:rPr>
              <a:t> </a:t>
            </a:r>
            <a:r>
              <a:rPr lang="sr-Latn-RS" sz="9600" dirty="0">
                <a:latin typeface="Corbel" pitchFamily="34" charset="0"/>
              </a:rPr>
              <a:t>- </a:t>
            </a:r>
            <a:r>
              <a:rPr lang="vi-VN" sz="9600" dirty="0">
                <a:latin typeface="Corbel" pitchFamily="34" charset="0"/>
              </a:rPr>
              <a:t>iz </a:t>
            </a:r>
            <a:r>
              <a:rPr lang="vi-VN" sz="9600" b="1" dirty="0">
                <a:latin typeface="Corbel" pitchFamily="34" charset="0"/>
              </a:rPr>
              <a:t>kritičke perspektive </a:t>
            </a:r>
            <a:r>
              <a:rPr lang="vi-VN" sz="9600" dirty="0">
                <a:latin typeface="Corbel" pitchFamily="34" charset="0"/>
              </a:rPr>
              <a:t>prikazuj</a:t>
            </a:r>
            <a:r>
              <a:rPr lang="sr-Latn-RS" sz="9600" dirty="0">
                <a:latin typeface="Corbel" pitchFamily="34" charset="0"/>
              </a:rPr>
              <a:t>u</a:t>
            </a:r>
            <a:r>
              <a:rPr lang="vi-VN" sz="9600" dirty="0">
                <a:latin typeface="Corbel" pitchFamily="34" charset="0"/>
              </a:rPr>
              <a:t> moderno društvo i položaj žene u istom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poigravanje </a:t>
            </a:r>
            <a:r>
              <a:rPr lang="vi-VN" sz="9600" b="1" dirty="0">
                <a:latin typeface="Corbel" pitchFamily="34" charset="0"/>
              </a:rPr>
              <a:t>razlikama između bogatih i siromašnih</a:t>
            </a:r>
            <a:endParaRPr lang="sr-Latn-RS" sz="96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latin typeface="Corbel" pitchFamily="34" charset="0"/>
              </a:rPr>
              <a:t>rasni</a:t>
            </a:r>
            <a:r>
              <a:rPr lang="vi-VN" sz="9600" dirty="0">
                <a:latin typeface="Corbel" pitchFamily="34" charset="0"/>
              </a:rPr>
              <a:t> konflikti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ljubav između </a:t>
            </a:r>
            <a:r>
              <a:rPr lang="vi-VN" sz="9600" b="1" dirty="0">
                <a:latin typeface="Corbel" pitchFamily="34" charset="0"/>
              </a:rPr>
              <a:t>različitih religija</a:t>
            </a:r>
            <a:endParaRPr lang="sr-Latn-RS" sz="96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latin typeface="Corbel" pitchFamily="34" charset="0"/>
              </a:rPr>
              <a:t>sujeverje </a:t>
            </a:r>
            <a:r>
              <a:rPr lang="vi-VN" sz="9600" dirty="0">
                <a:latin typeface="Corbel" pitchFamily="34" charset="0"/>
              </a:rPr>
              <a:t>i</a:t>
            </a:r>
            <a:r>
              <a:rPr lang="vi-VN" sz="9600" b="1" dirty="0">
                <a:latin typeface="Corbel" pitchFamily="34" charset="0"/>
              </a:rPr>
              <a:t> okultizam</a:t>
            </a:r>
            <a:endParaRPr lang="sr-Latn-RS" sz="96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D9E408-38BC-6303-8B04-A97D5BF7A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614" y="4495800"/>
            <a:ext cx="4167786" cy="212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17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20396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t-BR" sz="2400" b="1" dirty="0">
                <a:latin typeface="Corbel" pitchFamily="34" charset="0"/>
              </a:rPr>
              <a:t>Produkcij</a:t>
            </a:r>
            <a:r>
              <a:rPr lang="sr-Latn-RS" sz="2400" b="1" dirty="0">
                <a:latin typeface="Corbel" pitchFamily="34" charset="0"/>
              </a:rPr>
              <a:t>a</a:t>
            </a:r>
            <a:r>
              <a:rPr lang="pt-BR" sz="2400" b="1" dirty="0">
                <a:latin typeface="Corbel" pitchFamily="34" charset="0"/>
              </a:rPr>
              <a:t> na dva moguća načina: </a:t>
            </a: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300" dirty="0">
              <a:latin typeface="Corbel" pitchFamily="34" charset="0"/>
            </a:endParaRPr>
          </a:p>
          <a:p>
            <a:pPr marL="896938" lvl="1" indent="-1778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000" i="1" u="sng" dirty="0">
                <a:latin typeface="Corbel" pitchFamily="34" charset="0"/>
              </a:rPr>
              <a:t>„otvoreni scenario“</a:t>
            </a:r>
            <a:r>
              <a:rPr lang="sr-Latn-RS" sz="2000" i="1" u="sng" dirty="0">
                <a:latin typeface="Corbel" pitchFamily="34" charset="0"/>
              </a:rPr>
              <a:t> </a:t>
            </a:r>
            <a:r>
              <a:rPr lang="sr-Latn-RS" sz="2000" dirty="0">
                <a:latin typeface="Corbel" pitchFamily="34" charset="0"/>
              </a:rPr>
              <a:t>-</a:t>
            </a:r>
            <a:r>
              <a:rPr lang="vi-VN" sz="2000" dirty="0">
                <a:latin typeface="Corbel" pitchFamily="34" charset="0"/>
              </a:rPr>
              <a:t> snimi </a:t>
            </a:r>
            <a:r>
              <a:rPr lang="sr-Latn-RS" sz="2000" dirty="0">
                <a:latin typeface="Corbel" pitchFamily="34" charset="0"/>
              </a:rPr>
              <a:t>se </a:t>
            </a:r>
            <a:r>
              <a:rPr lang="vi-VN" sz="2000" dirty="0">
                <a:latin typeface="Corbel" pitchFamily="34" charset="0"/>
              </a:rPr>
              <a:t>oko 30 do 50 epizoda, tokom emitovanja sprovode </a:t>
            </a:r>
            <a:r>
              <a:rPr lang="sr-Latn-RS" sz="2000" dirty="0">
                <a:latin typeface="Corbel" pitchFamily="34" charset="0"/>
              </a:rPr>
              <a:t>se </a:t>
            </a:r>
            <a:r>
              <a:rPr lang="vi-VN" sz="2000" dirty="0">
                <a:latin typeface="Corbel" pitchFamily="34" charset="0"/>
              </a:rPr>
              <a:t>ankete među gledaocima; na želje gledaoca uv</a:t>
            </a:r>
            <a:r>
              <a:rPr lang="sr-Latn-RS" sz="2000" dirty="0">
                <a:latin typeface="Corbel" pitchFamily="34" charset="0"/>
              </a:rPr>
              <a:t>o</a:t>
            </a:r>
            <a:r>
              <a:rPr lang="vi-VN" sz="2000" dirty="0">
                <a:latin typeface="Corbel" pitchFamily="34" charset="0"/>
              </a:rPr>
              <a:t>d</a:t>
            </a:r>
            <a:r>
              <a:rPr lang="sr-Latn-RS" sz="2000" dirty="0">
                <a:latin typeface="Corbel" pitchFamily="34" charset="0"/>
              </a:rPr>
              <a:t>e se</a:t>
            </a:r>
            <a:r>
              <a:rPr lang="vi-VN" sz="2000" dirty="0">
                <a:latin typeface="Corbel" pitchFamily="34" charset="0"/>
              </a:rPr>
              <a:t> nov</a:t>
            </a:r>
            <a:r>
              <a:rPr lang="sr-Latn-RS" sz="2000" dirty="0">
                <a:latin typeface="Corbel" pitchFamily="34" charset="0"/>
              </a:rPr>
              <a:t>i</a:t>
            </a:r>
            <a:r>
              <a:rPr lang="vi-VN" sz="2000" dirty="0">
                <a:latin typeface="Corbel" pitchFamily="34" charset="0"/>
              </a:rPr>
              <a:t> </a:t>
            </a:r>
            <a:r>
              <a:rPr lang="sr-Latn-RS" sz="2000" dirty="0">
                <a:latin typeface="Corbel" pitchFamily="34" charset="0"/>
              </a:rPr>
              <a:t>l</a:t>
            </a:r>
            <a:r>
              <a:rPr lang="vi-VN" sz="2000" dirty="0">
                <a:latin typeface="Corbel" pitchFamily="34" charset="0"/>
              </a:rPr>
              <a:t>ikove ili zaplet</a:t>
            </a:r>
            <a:r>
              <a:rPr lang="sr-Latn-RS" sz="2000" dirty="0">
                <a:latin typeface="Corbel" pitchFamily="34" charset="0"/>
              </a:rPr>
              <a:t>i</a:t>
            </a:r>
          </a:p>
          <a:p>
            <a:pPr marL="896938" lvl="1" indent="-177800" algn="just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vi-VN" sz="2000" dirty="0">
              <a:latin typeface="Corbel" pitchFamily="34" charset="0"/>
            </a:endParaRPr>
          </a:p>
          <a:p>
            <a:pPr marL="896938" lvl="1" indent="-1778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000" i="1" u="sng" dirty="0">
                <a:latin typeface="Corbel" pitchFamily="34" charset="0"/>
              </a:rPr>
              <a:t>snim</a:t>
            </a:r>
            <a:r>
              <a:rPr lang="sr-Latn-RS" sz="2000" i="1" u="sng" dirty="0">
                <a:latin typeface="Corbel" pitchFamily="34" charset="0"/>
              </a:rPr>
              <a:t>anje</a:t>
            </a:r>
            <a:r>
              <a:rPr lang="vi-VN" sz="2000" i="1" u="sng" dirty="0">
                <a:latin typeface="Corbel" pitchFamily="34" charset="0"/>
              </a:rPr>
              <a:t> u celini</a:t>
            </a:r>
            <a:r>
              <a:rPr lang="sr-Latn-RS" sz="2000" i="1" u="sng" dirty="0">
                <a:latin typeface="Corbel" pitchFamily="34" charset="0"/>
              </a:rPr>
              <a:t> </a:t>
            </a:r>
            <a:r>
              <a:rPr lang="sr-Latn-RS" sz="2000" dirty="0">
                <a:latin typeface="Corbel" pitchFamily="34" charset="0"/>
              </a:rPr>
              <a:t>-</a:t>
            </a:r>
            <a:r>
              <a:rPr lang="vi-VN" sz="2000" dirty="0">
                <a:latin typeface="Corbel" pitchFamily="34" charset="0"/>
              </a:rPr>
              <a:t> u slučaju pozitivne reakcije publike dosnime </a:t>
            </a:r>
            <a:r>
              <a:rPr lang="sr-Latn-RS" sz="2000" dirty="0">
                <a:latin typeface="Corbel" pitchFamily="34" charset="0"/>
              </a:rPr>
              <a:t>se </a:t>
            </a:r>
            <a:r>
              <a:rPr lang="vi-VN" sz="2000" dirty="0">
                <a:latin typeface="Corbel" pitchFamily="34" charset="0"/>
              </a:rPr>
              <a:t>nove epizode</a:t>
            </a: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75" y="3887470"/>
            <a:ext cx="6038850" cy="2818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056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 fontScale="25000" lnSpcReduction="20000"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b="1" dirty="0">
                <a:latin typeface="Corbel" pitchFamily="34" charset="0"/>
              </a:rPr>
              <a:t>veliki budžet </a:t>
            </a:r>
            <a:r>
              <a:rPr lang="vi-VN" sz="9600" dirty="0">
                <a:latin typeface="Corbel" pitchFamily="34" charset="0"/>
              </a:rPr>
              <a:t>za scenografiju, kostime, šminku i stajling glumaca</a:t>
            </a: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snima </a:t>
            </a:r>
            <a:r>
              <a:rPr lang="sr-Latn-RS" sz="9600" dirty="0">
                <a:latin typeface="Corbel" pitchFamily="34" charset="0"/>
              </a:rPr>
              <a:t>se </a:t>
            </a:r>
            <a:r>
              <a:rPr lang="vi-VN" sz="9600" dirty="0">
                <a:latin typeface="Corbel" pitchFamily="34" charset="0"/>
              </a:rPr>
              <a:t>na lokacijama </a:t>
            </a:r>
            <a:r>
              <a:rPr lang="vi-VN" sz="9600" b="1" dirty="0">
                <a:latin typeface="Corbel" pitchFamily="34" charset="0"/>
              </a:rPr>
              <a:t>izvan TV studija</a:t>
            </a:r>
            <a:endParaRPr lang="sr-Latn-RS" sz="9600" b="1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poznati i </a:t>
            </a:r>
            <a:r>
              <a:rPr lang="vi-VN" sz="9600" b="1" dirty="0">
                <a:latin typeface="Corbel" pitchFamily="34" charset="0"/>
              </a:rPr>
              <a:t>ugledni glumci</a:t>
            </a:r>
            <a:endParaRPr lang="sr-Latn-RS" sz="9600" b="1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latin typeface="Corbel" pitchFamily="34" charset="0"/>
              </a:rPr>
              <a:t>investicije </a:t>
            </a:r>
            <a:r>
              <a:rPr lang="sr-Latn-RS" sz="9600" b="1" dirty="0">
                <a:latin typeface="Corbel" pitchFamily="34" charset="0"/>
              </a:rPr>
              <a:t>se </a:t>
            </a:r>
            <a:r>
              <a:rPr lang="vi-VN" sz="9600" b="1" dirty="0">
                <a:latin typeface="Corbel" pitchFamily="34" charset="0"/>
              </a:rPr>
              <a:t>brzo povrate </a:t>
            </a:r>
            <a:r>
              <a:rPr lang="vi-VN" sz="9600" dirty="0">
                <a:latin typeface="Corbel" pitchFamily="34" charset="0"/>
              </a:rPr>
              <a:t>(telenovele imaju kraj)</a:t>
            </a: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moraju </a:t>
            </a:r>
            <a:r>
              <a:rPr lang="vi-VN" sz="9600" b="1" dirty="0">
                <a:latin typeface="Corbel" pitchFamily="34" charset="0"/>
              </a:rPr>
              <a:t>držati korak </a:t>
            </a:r>
            <a:r>
              <a:rPr lang="vi-VN" sz="9600" dirty="0">
                <a:latin typeface="Corbel" pitchFamily="34" charset="0"/>
              </a:rPr>
              <a:t>sa paralelnim, </a:t>
            </a:r>
            <a:r>
              <a:rPr lang="vi-VN" sz="9600" b="1" dirty="0">
                <a:latin typeface="Corbel" pitchFamily="34" charset="0"/>
              </a:rPr>
              <a:t>svakodnevnim emitovanjem</a:t>
            </a: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g</a:t>
            </a:r>
            <a:r>
              <a:rPr lang="vi-VN" sz="9600" dirty="0">
                <a:latin typeface="Corbel" pitchFamily="34" charset="0"/>
              </a:rPr>
              <a:t>lumci i glumice imaju bubicu u uvetu, preko koje im </a:t>
            </a:r>
            <a:r>
              <a:rPr lang="vi-VN" sz="9600" b="1" dirty="0">
                <a:latin typeface="Corbel" pitchFamily="34" charset="0"/>
              </a:rPr>
              <a:t>sufleri došaptavaju tekst</a:t>
            </a:r>
            <a:r>
              <a:rPr lang="vi-VN" sz="9600" dirty="0">
                <a:latin typeface="Corbel" pitchFamily="34" charset="0"/>
              </a:rPr>
              <a:t>, mimiku i gestikulaciju</a:t>
            </a: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snimajući dan - </a:t>
            </a:r>
            <a:r>
              <a:rPr lang="vi-VN" sz="9600" b="1" dirty="0">
                <a:latin typeface="Corbel" pitchFamily="34" charset="0"/>
              </a:rPr>
              <a:t>mora se</a:t>
            </a:r>
            <a:r>
              <a:rPr lang="sr-Latn-RS" sz="9600" b="1" dirty="0">
                <a:latin typeface="Corbel" pitchFamily="34" charset="0"/>
              </a:rPr>
              <a:t> </a:t>
            </a:r>
            <a:r>
              <a:rPr lang="vi-VN" sz="9600" b="1" dirty="0">
                <a:latin typeface="Corbel" pitchFamily="34" charset="0"/>
              </a:rPr>
              <a:t>snimiti 43-50 minuta </a:t>
            </a:r>
            <a:r>
              <a:rPr lang="vi-VN" sz="9600" dirty="0">
                <a:latin typeface="Corbel" pitchFamily="34" charset="0"/>
              </a:rPr>
              <a:t>gotovog materijala</a:t>
            </a: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88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524000"/>
            <a:ext cx="8763000" cy="5257800"/>
          </a:xfrm>
        </p:spPr>
        <p:txBody>
          <a:bodyPr>
            <a:normAutofit fontScale="62500" lnSpcReduction="20000"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1556004"/>
            <a:ext cx="5486400" cy="519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499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/>
          </a:bodyPr>
          <a:lstStyle/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Telenovela je igrana televizijska serija koja po svom sadržaju i formatu odgovara sapunici, ali se od nje razlikuje po tome što je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broj epizoda unapred ograničen</a:t>
            </a:r>
            <a:r>
              <a:rPr lang="vi-VN" sz="2400" dirty="0">
                <a:latin typeface="Corbel" pitchFamily="34" charset="0"/>
              </a:rPr>
              <a:t>, pa predstavlja određen hibrid između sapunice, dramske serije i mini serije</a:t>
            </a:r>
            <a:endParaRPr lang="sr-Latn-RS" sz="24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format je nastao u Latinskoj Americi 1950-ih, i u početku se isključivo vezivao za države sa tog područja</a:t>
            </a: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od 1980-ih su te serije postepeno počele osvajati druga televizijska tržišta, a vremenom su inicirale proizvodnju sličnih serija na tim tržištima</a:t>
            </a: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prva telenovela prikazana na području bivše Jugoslavije je bila brazilska (Robinja Isaura) krajem 1970-ih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762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 fontScale="92500" lnSpcReduction="20000"/>
          </a:bodyPr>
          <a:lstStyle/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600" dirty="0">
                <a:latin typeface="Corbel" pitchFamily="34" charset="0"/>
              </a:rPr>
              <a:t>kategorizuju </a:t>
            </a:r>
            <a:r>
              <a:rPr lang="sr-Latn-RS" sz="2600" dirty="0">
                <a:latin typeface="Corbel" pitchFamily="34" charset="0"/>
              </a:rPr>
              <a:t>se </a:t>
            </a:r>
            <a:r>
              <a:rPr lang="vi-VN" sz="2600" dirty="0">
                <a:latin typeface="Corbel" pitchFamily="34" charset="0"/>
              </a:rPr>
              <a:t>prema zemlji porekla</a:t>
            </a:r>
            <a:endParaRPr lang="sr-Latn-RS" sz="2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1984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teleroman</a:t>
            </a: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i</a:t>
            </a: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 klasične škole</a:t>
            </a: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 (Meksiko)</a:t>
            </a:r>
          </a:p>
          <a:p>
            <a:pPr marL="698500" lvl="1" indent="1984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2200" b="1" dirty="0">
              <a:solidFill>
                <a:srgbClr val="C00000"/>
              </a:solidFill>
              <a:latin typeface="Corbel" pitchFamily="34" charset="0"/>
            </a:endParaRPr>
          </a:p>
          <a:p>
            <a:pPr marL="698500" lvl="1" indent="1984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teleromani </a:t>
            </a: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brazilske škole</a:t>
            </a:r>
            <a:endParaRPr lang="sr-Latn-RS" sz="2200" b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600" dirty="0">
                <a:latin typeface="Corbel" pitchFamily="34" charset="0"/>
              </a:rPr>
              <a:t>klasične škol</a:t>
            </a:r>
            <a:r>
              <a:rPr lang="sr-Latn-RS" sz="2600" dirty="0">
                <a:latin typeface="Corbel" pitchFamily="34" charset="0"/>
              </a:rPr>
              <a:t>a</a:t>
            </a:r>
            <a:r>
              <a:rPr lang="vi-VN" sz="2600" dirty="0">
                <a:latin typeface="Corbel" pitchFamily="34" charset="0"/>
              </a:rPr>
              <a:t> </a:t>
            </a:r>
            <a:r>
              <a:rPr lang="sr-Latn-RS" sz="2600" dirty="0">
                <a:latin typeface="Corbel" pitchFamily="34" charset="0"/>
              </a:rPr>
              <a:t>ima </a:t>
            </a:r>
            <a:r>
              <a:rPr lang="vi-VN" sz="2600" dirty="0">
                <a:latin typeface="Corbel" pitchFamily="34" charset="0"/>
              </a:rPr>
              <a:t>stereotipnu priču - siromašna prelepa devojka upoznaje bogatog i zgodnog mladića koji raskida dotadašnju vezu sa bogatom devojkom. U početku, on je u vezi sa siromašnom devojkom da bi prkosio porodici, a kasnije zato što se u nju zaljubljuje. Međutim, zla bivša devojka traži način da se osveti i stane na put njihovoj sreći...</a:t>
            </a:r>
            <a:endParaRPr lang="sr-Latn-RS" sz="2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0" y="1752600"/>
            <a:ext cx="4876799" cy="299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16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 fontScale="25000" lnSpcReduction="20000"/>
          </a:bodyPr>
          <a:lstStyle/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sz="9600" dirty="0">
                <a:latin typeface="Corbel" pitchFamily="34" charset="0"/>
              </a:rPr>
              <a:t>Najpoznatije </a:t>
            </a:r>
            <a:r>
              <a:rPr lang="vi-VN" sz="9600" u="sng" dirty="0">
                <a:latin typeface="Corbel" pitchFamily="34" charset="0"/>
              </a:rPr>
              <a:t>serije </a:t>
            </a:r>
            <a:r>
              <a:rPr lang="sr-Latn-RS" sz="9600" u="sng" dirty="0">
                <a:latin typeface="Corbel" pitchFamily="34" charset="0"/>
              </a:rPr>
              <a:t>klasičnog</a:t>
            </a:r>
            <a:r>
              <a:rPr lang="vi-VN" sz="9600" u="sng" dirty="0">
                <a:latin typeface="Corbel" pitchFamily="34" charset="0"/>
              </a:rPr>
              <a:t> tipa </a:t>
            </a:r>
            <a:r>
              <a:rPr lang="vi-VN" sz="9600" dirty="0">
                <a:latin typeface="Corbel" pitchFamily="34" charset="0"/>
              </a:rPr>
              <a:t>su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meksičke</a:t>
            </a:r>
            <a:r>
              <a:rPr lang="vi-VN" sz="9600" dirty="0">
                <a:latin typeface="Corbel" pitchFamily="34" charset="0"/>
              </a:rPr>
              <a:t> telenovele, koje se dele u četiri podžanra:</a:t>
            </a:r>
            <a:endParaRPr lang="sr-Latn-RS" sz="9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latin typeface="Corbel" pitchFamily="34" charset="0"/>
              </a:rPr>
              <a:t>Tradicionalne telenovele</a:t>
            </a:r>
            <a:r>
              <a:rPr lang="sr-Latn-RS" sz="9600" dirty="0">
                <a:latin typeface="Corbel" pitchFamily="34" charset="0"/>
              </a:rPr>
              <a:t> - </a:t>
            </a:r>
            <a:r>
              <a:rPr lang="vi-VN" sz="9600" dirty="0">
                <a:latin typeface="Corbel" pitchFamily="34" charset="0"/>
              </a:rPr>
              <a:t>siromašn</a:t>
            </a:r>
            <a:r>
              <a:rPr lang="sr-Latn-RS" sz="9600" dirty="0">
                <a:latin typeface="Corbel" pitchFamily="34" charset="0"/>
              </a:rPr>
              <a:t>a</a:t>
            </a:r>
            <a:r>
              <a:rPr lang="vi-VN" sz="9600" dirty="0">
                <a:latin typeface="Corbel" pitchFamily="34" charset="0"/>
              </a:rPr>
              <a:t> devoj</a:t>
            </a:r>
            <a:r>
              <a:rPr lang="sr-Latn-RS" sz="9600" dirty="0">
                <a:latin typeface="Corbel" pitchFamily="34" charset="0"/>
              </a:rPr>
              <a:t>ka</a:t>
            </a:r>
            <a:r>
              <a:rPr lang="vi-VN" sz="9600" dirty="0">
                <a:latin typeface="Corbel" pitchFamily="34" charset="0"/>
              </a:rPr>
              <a:t> se zaljubljuje u bogatog mladića, ali je njihova ljubav zabranjena jer je njegova porodica odbacuje</a:t>
            </a: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latin typeface="Corbel" pitchFamily="34" charset="0"/>
              </a:rPr>
              <a:t>Epoha telenovele</a:t>
            </a:r>
            <a:r>
              <a:rPr lang="sr-Latn-RS" sz="9600" dirty="0">
                <a:latin typeface="Corbel" pitchFamily="34" charset="0"/>
              </a:rPr>
              <a:t> -</a:t>
            </a:r>
            <a:r>
              <a:rPr lang="vi-VN" sz="9600" dirty="0">
                <a:latin typeface="Corbel" pitchFamily="34" charset="0"/>
              </a:rPr>
              <a:t> </a:t>
            </a:r>
            <a:r>
              <a:rPr lang="sr-Latn-RS" sz="9600" dirty="0">
                <a:latin typeface="Corbel" pitchFamily="34" charset="0"/>
              </a:rPr>
              <a:t>r</a:t>
            </a:r>
            <a:r>
              <a:rPr lang="vi-VN" sz="9600" dirty="0">
                <a:latin typeface="Corbel" pitchFamily="34" charset="0"/>
              </a:rPr>
              <a:t>adnja je smeštena u period pre dvadesetog veka</a:t>
            </a:r>
            <a:r>
              <a:rPr lang="sr-Latn-RS" sz="9600" dirty="0">
                <a:latin typeface="Corbel" pitchFamily="34" charset="0"/>
              </a:rPr>
              <a:t> - </a:t>
            </a:r>
            <a:r>
              <a:rPr lang="vi-VN" sz="9600" dirty="0">
                <a:latin typeface="Corbel" pitchFamily="34" charset="0"/>
              </a:rPr>
              <a:t> kolonijalni period, period nezavisnosti, kasni devetnaesti vek ili Revolucija</a:t>
            </a: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latin typeface="Corbel" pitchFamily="34" charset="0"/>
              </a:rPr>
              <a:t>Tinejdžerske telenovele</a:t>
            </a:r>
            <a:r>
              <a:rPr lang="sr-Latn-RS" sz="9600" dirty="0">
                <a:latin typeface="Corbel" pitchFamily="34" charset="0"/>
              </a:rPr>
              <a:t> -</a:t>
            </a:r>
            <a:r>
              <a:rPr lang="vi-VN" sz="9600" dirty="0">
                <a:latin typeface="Corbel" pitchFamily="34" charset="0"/>
              </a:rPr>
              <a:t> komične serije koje se bave problemima droge, seksa i ostalim temama aktuelnim za tinejdžere</a:t>
            </a: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latin typeface="Corbel" pitchFamily="34" charset="0"/>
              </a:rPr>
              <a:t>Telenovele</a:t>
            </a:r>
            <a:r>
              <a:rPr lang="sr-Latn-RS" sz="9600" b="1" dirty="0">
                <a:latin typeface="Corbel" pitchFamily="34" charset="0"/>
              </a:rPr>
              <a:t> </a:t>
            </a:r>
            <a:r>
              <a:rPr lang="vi-VN" sz="9600" b="1" dirty="0">
                <a:latin typeface="Corbel" pitchFamily="34" charset="0"/>
              </a:rPr>
              <a:t>mjuzikli</a:t>
            </a:r>
            <a:r>
              <a:rPr lang="vi-VN" sz="9600" dirty="0">
                <a:latin typeface="Corbel" pitchFamily="34" charset="0"/>
              </a:rPr>
              <a:t> </a:t>
            </a:r>
            <a:r>
              <a:rPr lang="sr-Latn-RS" sz="9600" dirty="0">
                <a:latin typeface="Corbel" pitchFamily="34" charset="0"/>
              </a:rPr>
              <a:t> - </a:t>
            </a:r>
            <a:r>
              <a:rPr lang="vi-VN" sz="9600" dirty="0">
                <a:latin typeface="Corbel" pitchFamily="34" charset="0"/>
              </a:rPr>
              <a:t>portret</a:t>
            </a:r>
            <a:r>
              <a:rPr lang="sr-Latn-RS" sz="9600" dirty="0">
                <a:latin typeface="Corbel" pitchFamily="34" charset="0"/>
              </a:rPr>
              <a:t>i</a:t>
            </a:r>
            <a:r>
              <a:rPr lang="vi-VN" sz="9600" dirty="0">
                <a:latin typeface="Corbel" pitchFamily="34" charset="0"/>
              </a:rPr>
              <a:t> latino muzičara  </a:t>
            </a:r>
            <a:endParaRPr lang="sr-Latn-RS" sz="9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8000" dirty="0">
                <a:latin typeface="Corbel" pitchFamily="34" charset="0"/>
              </a:rPr>
              <a:t> </a:t>
            </a: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79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 fontScale="25000" lnSpcReduction="20000"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Brazilske telenovele</a:t>
            </a: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r</a:t>
            </a:r>
            <a:r>
              <a:rPr lang="vi-VN" sz="9600" dirty="0">
                <a:latin typeface="Corbel" pitchFamily="34" charset="0"/>
              </a:rPr>
              <a:t>adnja se najčešće dešava </a:t>
            </a:r>
            <a:r>
              <a:rPr lang="vi-VN" sz="9600" b="1" dirty="0">
                <a:latin typeface="Corbel" pitchFamily="34" charset="0"/>
              </a:rPr>
              <a:t>na više lokacija</a:t>
            </a:r>
            <a:endParaRPr lang="sr-Latn-RS" sz="9600" b="1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latin typeface="Corbel" pitchFamily="34" charset="0"/>
              </a:rPr>
              <a:t>bogata i siromašna naselja </a:t>
            </a:r>
            <a:r>
              <a:rPr lang="vi-VN" sz="9600" dirty="0">
                <a:latin typeface="Corbel" pitchFamily="34" charset="0"/>
              </a:rPr>
              <a:t>gde </a:t>
            </a:r>
            <a:r>
              <a:rPr lang="vi-VN" sz="9600" b="1" dirty="0">
                <a:latin typeface="Corbel" pitchFamily="34" charset="0"/>
              </a:rPr>
              <a:t>likovi iz oba staleža </a:t>
            </a:r>
            <a:r>
              <a:rPr lang="vi-VN" sz="9600" dirty="0">
                <a:latin typeface="Corbel" pitchFamily="34" charset="0"/>
              </a:rPr>
              <a:t>mogu međusobno da komuniciraju</a:t>
            </a: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latin typeface="Corbel" pitchFamily="34" charset="0"/>
              </a:rPr>
              <a:t>nema</a:t>
            </a:r>
            <a:r>
              <a:rPr lang="vi-VN" sz="9600" dirty="0">
                <a:latin typeface="Corbel" pitchFamily="34" charset="0"/>
              </a:rPr>
              <a:t> </a:t>
            </a:r>
            <a:r>
              <a:rPr lang="vi-VN" sz="9600" b="1" dirty="0">
                <a:latin typeface="Corbel" pitchFamily="34" charset="0"/>
              </a:rPr>
              <a:t>oštre razlike </a:t>
            </a:r>
            <a:r>
              <a:rPr lang="vi-VN" sz="9600" dirty="0">
                <a:latin typeface="Corbel" pitchFamily="34" charset="0"/>
              </a:rPr>
              <a:t>između "dobrih" i "zlih" likova</a:t>
            </a:r>
            <a:endParaRPr lang="sr-Latn-RS" sz="96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 </a:t>
            </a:r>
            <a:r>
              <a:rPr lang="vi-VN" sz="9600" b="1" dirty="0">
                <a:latin typeface="Corbel" pitchFamily="34" charset="0"/>
              </a:rPr>
              <a:t>"dobri" likovi </a:t>
            </a:r>
            <a:r>
              <a:rPr lang="sr-Latn-RS" sz="9600" b="1" dirty="0">
                <a:latin typeface="Corbel" pitchFamily="34" charset="0"/>
              </a:rPr>
              <a:t>su </a:t>
            </a:r>
            <a:r>
              <a:rPr lang="vi-VN" sz="9600" b="1" dirty="0">
                <a:latin typeface="Corbel" pitchFamily="34" charset="0"/>
              </a:rPr>
              <a:t>često poročni</a:t>
            </a:r>
            <a:r>
              <a:rPr lang="vi-VN" sz="9600" dirty="0">
                <a:latin typeface="Corbel" pitchFamily="34" charset="0"/>
              </a:rPr>
              <a:t>, skloni promiskuitetu, alkoholu, pa čak i drogi, dok su tzv. </a:t>
            </a:r>
            <a:r>
              <a:rPr lang="vi-VN" sz="9600" b="1" dirty="0">
                <a:latin typeface="Corbel" pitchFamily="34" charset="0"/>
              </a:rPr>
              <a:t>"loši" likovi često simpatični</a:t>
            </a:r>
            <a:r>
              <a:rPr lang="sr-Latn-RS" sz="9600" b="1" dirty="0">
                <a:latin typeface="Corbel" pitchFamily="34" charset="0"/>
              </a:rPr>
              <a:t> </a:t>
            </a:r>
            <a:r>
              <a:rPr lang="sr-Latn-RS" sz="9600" dirty="0">
                <a:latin typeface="Corbel" pitchFamily="34" charset="0"/>
              </a:rPr>
              <a:t>(</a:t>
            </a:r>
            <a:r>
              <a:rPr lang="vi-VN" sz="9600" dirty="0">
                <a:latin typeface="Corbel" pitchFamily="34" charset="0"/>
              </a:rPr>
              <a:t>patili </a:t>
            </a:r>
            <a:r>
              <a:rPr lang="sr-Latn-RS" sz="9600" dirty="0">
                <a:latin typeface="Corbel" pitchFamily="34" charset="0"/>
              </a:rPr>
              <a:t>su </a:t>
            </a:r>
            <a:r>
              <a:rPr lang="vi-VN" sz="9600" dirty="0">
                <a:latin typeface="Corbel" pitchFamily="34" charset="0"/>
              </a:rPr>
              <a:t>u prošlosti, potiču iz siromašne sredine i sl.</a:t>
            </a:r>
            <a:r>
              <a:rPr lang="sr-Latn-RS" sz="9600" dirty="0">
                <a:latin typeface="Corbel" pitchFamily="34" charset="0"/>
              </a:rPr>
              <a:t>)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b</a:t>
            </a:r>
            <a:r>
              <a:rPr lang="vi-VN" sz="9600" dirty="0">
                <a:latin typeface="Corbel" pitchFamily="34" charset="0"/>
              </a:rPr>
              <a:t>razilske serije spadaju u </a:t>
            </a:r>
            <a:r>
              <a:rPr lang="vi-VN" sz="9600" b="1" dirty="0">
                <a:latin typeface="Corbel" pitchFamily="34" charset="0"/>
              </a:rPr>
              <a:t>visokobudžetne telenovele</a:t>
            </a:r>
            <a:endParaRPr lang="sr-Latn-RS" sz="96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vi-VN" sz="8000" dirty="0">
                <a:latin typeface="Corbel" pitchFamily="34" charset="0"/>
              </a:rPr>
              <a:t> </a:t>
            </a: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0" y="1524000"/>
            <a:ext cx="2235696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 fontScale="25000" lnSpcReduction="20000"/>
          </a:bodyPr>
          <a:lstStyle/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72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Telenovele potiču sa predrevolucionarne Kube, još pre početka radio ere </a:t>
            </a:r>
            <a:r>
              <a:rPr lang="sr-Latn-RS" sz="9600" dirty="0">
                <a:latin typeface="Corbel" pitchFamily="34" charset="0"/>
              </a:rPr>
              <a:t>(</a:t>
            </a:r>
            <a:r>
              <a:rPr lang="vi-VN" sz="9600" dirty="0">
                <a:latin typeface="Corbel" pitchFamily="34" charset="0"/>
              </a:rPr>
              <a:t>radnice </a:t>
            </a:r>
            <a:r>
              <a:rPr lang="sr-Latn-RS" sz="9600" dirty="0">
                <a:latin typeface="Corbel" pitchFamily="34" charset="0"/>
              </a:rPr>
              <a:t>su </a:t>
            </a:r>
            <a:r>
              <a:rPr lang="vi-VN" sz="9600" dirty="0">
                <a:latin typeface="Corbel" pitchFamily="34" charset="0"/>
              </a:rPr>
              <a:t>u fabrikama cigara tokom posla slušale čitanje romana</a:t>
            </a:r>
            <a:r>
              <a:rPr lang="sr-Latn-RS" sz="9600" dirty="0">
                <a:latin typeface="Corbel" pitchFamily="34" charset="0"/>
              </a:rPr>
              <a:t>)</a:t>
            </a: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n</a:t>
            </a:r>
            <a:r>
              <a:rPr lang="vi-VN" sz="9600" dirty="0">
                <a:latin typeface="Corbel" pitchFamily="34" charset="0"/>
              </a:rPr>
              <a:t>a Kubi je 1930. prvi put jedan roman prerađen u radionovelu i emitovan</a:t>
            </a: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telenovele se proizvode u Meksiku i Brazilu</a:t>
            </a:r>
            <a:r>
              <a:rPr lang="sr-Latn-RS" sz="9600" dirty="0">
                <a:latin typeface="Corbel" pitchFamily="34" charset="0"/>
              </a:rPr>
              <a:t>,</a:t>
            </a:r>
            <a:r>
              <a:rPr lang="vi-VN" sz="9600" dirty="0">
                <a:latin typeface="Corbel" pitchFamily="34" charset="0"/>
              </a:rPr>
              <a:t> Argentini, Venecueli, Kolumbiji i Čileu</a:t>
            </a: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t</a:t>
            </a:r>
            <a:r>
              <a:rPr lang="vi-VN" sz="9600" dirty="0">
                <a:latin typeface="Corbel" pitchFamily="34" charset="0"/>
              </a:rPr>
              <a:t>elenovele su iz Južne Amerike prvo stigle u Španiju, Portugaliju i Italiju, zatim u države bivšeg Sovjetskog Saveza i republike bivše Jugoslavije, Severnu Afriku, pa do daleke Kine</a:t>
            </a: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telenovele iz produkcijskih kuća Televisa (Meksiko) i Rede Globo (Brazil) u svetu </a:t>
            </a:r>
            <a:r>
              <a:rPr lang="sr-Latn-RS" sz="9600" dirty="0">
                <a:latin typeface="Corbel" pitchFamily="34" charset="0"/>
              </a:rPr>
              <a:t>su </a:t>
            </a:r>
            <a:r>
              <a:rPr lang="vi-VN" sz="9600" dirty="0">
                <a:latin typeface="Corbel" pitchFamily="34" charset="0"/>
              </a:rPr>
              <a:t>zastupljenije od sapunica iz SAD, Australije i Velike Britanije zajedno</a:t>
            </a:r>
            <a:endParaRPr lang="sr-Latn-RS" sz="9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8000" dirty="0">
                <a:latin typeface="Corbel" pitchFamily="34" charset="0"/>
              </a:rPr>
              <a:t> </a:t>
            </a: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9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69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12115800" cy="5257800"/>
          </a:xfrm>
        </p:spPr>
        <p:txBody>
          <a:bodyPr>
            <a:normAutofit fontScale="25000" lnSpcReduction="20000"/>
          </a:bodyPr>
          <a:lstStyle/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42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72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d</a:t>
            </a:r>
            <a:r>
              <a:rPr lang="vi-VN" sz="9600" dirty="0">
                <a:latin typeface="Corbel" pitchFamily="34" charset="0"/>
              </a:rPr>
              <a:t>ešavanja se prikazuju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iz perspektive najčešće ženskog</a:t>
            </a:r>
            <a:r>
              <a:rPr lang="vi-VN" sz="9600" dirty="0">
                <a:latin typeface="Corbel" pitchFamily="34" charset="0"/>
              </a:rPr>
              <a:t>, glavnog lika</a:t>
            </a: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zaokružen</a:t>
            </a:r>
            <a:r>
              <a:rPr lang="sr-Latn-RS" sz="9600" b="1" dirty="0">
                <a:solidFill>
                  <a:srgbClr val="C00000"/>
                </a:solidFill>
                <a:latin typeface="Corbel" pitchFamily="34" charset="0"/>
              </a:rPr>
              <a:t>a</a:t>
            </a:r>
            <a:r>
              <a:rPr lang="vi-VN" sz="9600" dirty="0">
                <a:latin typeface="Corbel" pitchFamily="34" charset="0"/>
              </a:rPr>
              <a:t> radnj</a:t>
            </a:r>
            <a:r>
              <a:rPr lang="sr-Latn-RS" sz="9600" dirty="0">
                <a:latin typeface="Corbel" pitchFamily="34" charset="0"/>
              </a:rPr>
              <a:t>a</a:t>
            </a: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s</a:t>
            </a:r>
            <a:r>
              <a:rPr lang="vi-VN" sz="9600" dirty="0">
                <a:latin typeface="Corbel" pitchFamily="34" charset="0"/>
              </a:rPr>
              <a:t>vaki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sporedni lik </a:t>
            </a:r>
            <a:r>
              <a:rPr lang="vi-VN" sz="9600" dirty="0">
                <a:latin typeface="Corbel" pitchFamily="34" charset="0"/>
              </a:rPr>
              <a:t>je na ovaj ili onaj način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spojen sa jednim od glavnih likova </a:t>
            </a:r>
            <a:r>
              <a:rPr lang="vi-VN" sz="9600" dirty="0">
                <a:latin typeface="Corbel" pitchFamily="34" charset="0"/>
              </a:rPr>
              <a:t>- samim tim i sporedne radnje sa glavnom radnjom</a:t>
            </a: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može </a:t>
            </a:r>
            <a:r>
              <a:rPr lang="sr-Latn-RS" sz="9600" dirty="0">
                <a:latin typeface="Corbel" pitchFamily="34" charset="0"/>
              </a:rPr>
              <a:t>se </a:t>
            </a:r>
            <a:r>
              <a:rPr lang="vi-VN" sz="9600" dirty="0">
                <a:latin typeface="Corbel" pitchFamily="34" charset="0"/>
              </a:rPr>
              <a:t>konstruisati i pratiti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više priča paralelno</a:t>
            </a: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g</a:t>
            </a:r>
            <a:r>
              <a:rPr lang="vi-VN" sz="9600" dirty="0">
                <a:latin typeface="Corbel" pitchFamily="34" charset="0"/>
              </a:rPr>
              <a:t>lavni likovi ostaju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blago centralizovani</a:t>
            </a: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"melos u drami" je veoma karakterističan</a:t>
            </a:r>
            <a:r>
              <a:rPr lang="sr-Latn-RS" sz="9600" dirty="0">
                <a:latin typeface="Corbel" pitchFamily="34" charset="0"/>
              </a:rPr>
              <a:t> -</a:t>
            </a:r>
            <a:r>
              <a:rPr lang="vi-VN" sz="9600" dirty="0">
                <a:latin typeface="Corbel" pitchFamily="34" charset="0"/>
              </a:rPr>
              <a:t>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mimika i gestikulacija</a:t>
            </a:r>
            <a:r>
              <a:rPr lang="vi-VN" sz="9600" dirty="0">
                <a:latin typeface="Corbel" pitchFamily="34" charset="0"/>
              </a:rPr>
              <a:t>, potkrepljuje dramatične situacije</a:t>
            </a:r>
            <a:endParaRPr lang="sr-Latn-RS" sz="96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d</a:t>
            </a:r>
            <a:r>
              <a:rPr lang="vi-VN" sz="9600" dirty="0">
                <a:latin typeface="Corbel" pitchFamily="34" charset="0"/>
              </a:rPr>
              <a:t>uboke emocije, koje mimika ne može izjasniti, pojačava se kroz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prateću muziku</a:t>
            </a: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5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92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 fontScale="25000" lnSpcReduction="20000"/>
          </a:bodyPr>
          <a:lstStyle/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16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misli likova </a:t>
            </a:r>
            <a:r>
              <a:rPr lang="vi-VN" sz="9600" dirty="0">
                <a:latin typeface="Corbel" pitchFamily="34" charset="0"/>
              </a:rPr>
              <a:t>- najčeše ženskog glavnog lika - u seriji se mogu čuti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iz OFF-a</a:t>
            </a:r>
            <a:r>
              <a:rPr lang="vi-VN" sz="9600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sr-Latn-RS" sz="9600" dirty="0">
                <a:latin typeface="Corbel" pitchFamily="34" charset="0"/>
              </a:rPr>
              <a:t>(</a:t>
            </a:r>
            <a:r>
              <a:rPr lang="vi-VN" sz="9600" dirty="0">
                <a:latin typeface="Corbel" pitchFamily="34" charset="0"/>
              </a:rPr>
              <a:t>pojača</a:t>
            </a:r>
            <a:r>
              <a:rPr lang="sr-Latn-RS" sz="9600" dirty="0">
                <a:latin typeface="Corbel" pitchFamily="34" charset="0"/>
              </a:rPr>
              <a:t>va</a:t>
            </a:r>
            <a:r>
              <a:rPr lang="vi-VN" sz="9600" dirty="0">
                <a:latin typeface="Corbel" pitchFamily="34" charset="0"/>
              </a:rPr>
              <a:t> žanrovsku povezanost sa pisanim romanima</a:t>
            </a:r>
            <a:r>
              <a:rPr lang="sr-Latn-RS" sz="9600" dirty="0">
                <a:latin typeface="Corbel" pitchFamily="34" charset="0"/>
              </a:rPr>
              <a:t>)</a:t>
            </a: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56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imamo </a:t>
            </a:r>
            <a:r>
              <a:rPr lang="vi-VN" sz="9600" dirty="0">
                <a:latin typeface="Corbel" pitchFamily="34" charset="0"/>
              </a:rPr>
              <a:t>na izgled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dobro organizovanu situaciju</a:t>
            </a: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56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k</a:t>
            </a:r>
            <a:r>
              <a:rPr lang="vi-VN" sz="9600" dirty="0">
                <a:latin typeface="Corbel" pitchFamily="34" charset="0"/>
              </a:rPr>
              <a:t>asnije se otkriva postojanje konfliktnih odnosa izmedju ličnosti</a:t>
            </a:r>
            <a:r>
              <a:rPr lang="vi-VN" sz="9600" dirty="0">
                <a:solidFill>
                  <a:srgbClr val="C00000"/>
                </a:solidFill>
                <a:latin typeface="Corbel" pitchFamily="34" charset="0"/>
              </a:rPr>
              <a:t>,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na kraju, sve se sređuje</a:t>
            </a:r>
            <a:r>
              <a:rPr lang="vi-VN" sz="9600" dirty="0">
                <a:latin typeface="Corbel" pitchFamily="34" charset="0"/>
              </a:rPr>
              <a:t>: rešenje konflikata je, ako ne otkriveno, bar nagovešteno</a:t>
            </a:r>
            <a:endParaRPr lang="sr-Latn-RS" sz="9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56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tri momenta u odvijanju priče: </a:t>
            </a:r>
            <a:endParaRPr lang="sr-Latn-RS" sz="9600" dirty="0">
              <a:latin typeface="Corbel" pitchFamily="34" charset="0"/>
            </a:endParaRPr>
          </a:p>
          <a:p>
            <a:pPr marL="355600" lvl="1" indent="0" algn="just">
              <a:lnSpc>
                <a:spcPct val="120000"/>
              </a:lnSpc>
              <a:spcBef>
                <a:spcPts val="0"/>
              </a:spcBef>
              <a:buClrTx/>
              <a:buSzPct val="80000"/>
              <a:buNone/>
              <a:tabLst>
                <a:tab pos="808038" algn="l"/>
              </a:tabLst>
            </a:pPr>
            <a:r>
              <a:rPr lang="sr-Latn-RS" sz="7200" b="1" i="1" dirty="0">
                <a:latin typeface="Corbel" pitchFamily="34" charset="0"/>
              </a:rPr>
              <a:t>	</a:t>
            </a:r>
          </a:p>
          <a:p>
            <a:pPr marL="355600" lvl="1" indent="0" algn="just">
              <a:lnSpc>
                <a:spcPct val="120000"/>
              </a:lnSpc>
              <a:spcBef>
                <a:spcPts val="0"/>
              </a:spcBef>
              <a:buClrTx/>
              <a:buSzPct val="80000"/>
              <a:buNone/>
              <a:tabLst>
                <a:tab pos="808038" algn="l"/>
              </a:tabLst>
            </a:pPr>
            <a:r>
              <a:rPr lang="sr-Latn-RS" sz="7200" b="1" i="1" dirty="0">
                <a:latin typeface="Corbel" pitchFamily="34" charset="0"/>
              </a:rPr>
              <a:t>			</a:t>
            </a: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p</a:t>
            </a:r>
            <a:r>
              <a:rPr lang="vi-VN" sz="9600" dirty="0">
                <a:latin typeface="Corbel" pitchFamily="34" charset="0"/>
              </a:rPr>
              <a:t>oslednji stadijum se postiže kada harmonija vlada među protagonistima drame, u momentu razrešenja krize i kada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pozitivne vrednosti trijumfuju</a:t>
            </a: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56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t</a:t>
            </a:r>
            <a:r>
              <a:rPr lang="vi-VN" sz="9600" dirty="0">
                <a:latin typeface="Corbel" pitchFamily="34" charset="0"/>
              </a:rPr>
              <a:t>ok akcije se uspostavlja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u funkciji vitalnih vrednosti </a:t>
            </a:r>
            <a:r>
              <a:rPr lang="vi-VN" sz="9600" dirty="0">
                <a:solidFill>
                  <a:srgbClr val="C00000"/>
                </a:solidFill>
                <a:latin typeface="Corbel" pitchFamily="34" charset="0"/>
              </a:rPr>
              <a:t>i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moralnog koda društva</a:t>
            </a: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5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590800" y="4495800"/>
            <a:ext cx="228600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tx1"/>
                </a:solidFill>
              </a:rPr>
              <a:t>organizacija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257800" y="4495800"/>
            <a:ext cx="236220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tx1"/>
                </a:solidFill>
              </a:rPr>
              <a:t>dezorganizacija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924800" y="4495800"/>
            <a:ext cx="2286000" cy="457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tx1"/>
                </a:solidFill>
              </a:rPr>
              <a:t>reorganizacija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4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 fontScale="25000" lnSpcReduction="20000"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porodica</a:t>
            </a:r>
            <a:r>
              <a:rPr lang="vi-VN" sz="9600" dirty="0">
                <a:latin typeface="Corbel" pitchFamily="34" charset="0"/>
              </a:rPr>
              <a:t> zauzima najvažnije mesto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poja</a:t>
            </a:r>
            <a:r>
              <a:rPr lang="sr-Latn-RS" sz="9600" b="1" dirty="0">
                <a:solidFill>
                  <a:srgbClr val="C00000"/>
                </a:solidFill>
                <a:latin typeface="Corbel" pitchFamily="34" charset="0"/>
              </a:rPr>
              <a:t>m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 „sreće“</a:t>
            </a:r>
            <a:r>
              <a:rPr lang="sr-Latn-RS" sz="9600" b="1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vi-VN" sz="9600" dirty="0">
                <a:latin typeface="Corbel" pitchFamily="34" charset="0"/>
              </a:rPr>
              <a:t>je uglavnom iznad pojma „bogatstva“ – mada je jedan često uslov za drugi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g</a:t>
            </a:r>
            <a:r>
              <a:rPr lang="vi-VN" sz="9600" dirty="0">
                <a:latin typeface="Corbel" pitchFamily="34" charset="0"/>
              </a:rPr>
              <a:t>ledalac je doveden u situaciju da prihvati postojanje jednog stereotipnog sistema društvenih vrednosti – ideje da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„dobro trijumfuje nad zlom“</a:t>
            </a: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ponovo </a:t>
            </a:r>
            <a:r>
              <a:rPr lang="sr-Latn-RS" sz="9600" dirty="0">
                <a:latin typeface="Corbel" pitchFamily="34" charset="0"/>
              </a:rPr>
              <a:t>se </a:t>
            </a:r>
            <a:r>
              <a:rPr lang="vi-VN" sz="9600" dirty="0">
                <a:latin typeface="Corbel" pitchFamily="34" charset="0"/>
              </a:rPr>
              <a:t>uspostavlja ravnoteža,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grešnici su kažnjeni </a:t>
            </a:r>
            <a:r>
              <a:rPr lang="vi-VN" sz="9600" dirty="0">
                <a:latin typeface="Corbel" pitchFamily="34" charset="0"/>
              </a:rPr>
              <a:t>i gledaoci mogu sa zadovoljstvom da se vrate svojim svakodnevnim dužnostima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(dobro-zlo, ljubav-mržnja, velikodušnost-zavist) – </a:t>
            </a:r>
            <a:r>
              <a:rPr lang="sr-Latn-RS" sz="9600" b="1" dirty="0">
                <a:solidFill>
                  <a:srgbClr val="C00000"/>
                </a:solidFill>
                <a:latin typeface="Corbel" pitchFamily="34" charset="0"/>
              </a:rPr>
              <a:t>polarizacije</a:t>
            </a: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5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Telenovele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8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1896</TotalTime>
  <Words>951</Words>
  <Application>Microsoft Office PowerPoint</Application>
  <PresentationFormat>Widescreen</PresentationFormat>
  <Paragraphs>426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Telenovele</vt:lpstr>
      <vt:lpstr>Telenovele</vt:lpstr>
      <vt:lpstr>Telenovele</vt:lpstr>
      <vt:lpstr>Telenovele</vt:lpstr>
      <vt:lpstr>Telenovele</vt:lpstr>
      <vt:lpstr>Telenovele</vt:lpstr>
      <vt:lpstr>Telenovele</vt:lpstr>
      <vt:lpstr>Telenovele</vt:lpstr>
      <vt:lpstr>Telenovele</vt:lpstr>
      <vt:lpstr>Telenovele</vt:lpstr>
      <vt:lpstr>Telenovele</vt:lpstr>
      <vt:lpstr>Telenovele</vt:lpstr>
      <vt:lpstr>Telenovele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426</cp:revision>
  <dcterms:created xsi:type="dcterms:W3CDTF">2006-08-16T00:00:00Z</dcterms:created>
  <dcterms:modified xsi:type="dcterms:W3CDTF">2024-08-03T11:44:51Z</dcterms:modified>
</cp:coreProperties>
</file>