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notesMasterIdLst>
    <p:notesMasterId r:id="rId24"/>
  </p:notesMasterIdLst>
  <p:sldIdLst>
    <p:sldId id="256" r:id="rId2"/>
    <p:sldId id="258" r:id="rId3"/>
    <p:sldId id="259" r:id="rId4"/>
    <p:sldId id="272" r:id="rId5"/>
    <p:sldId id="299" r:id="rId6"/>
    <p:sldId id="276" r:id="rId7"/>
    <p:sldId id="277" r:id="rId8"/>
    <p:sldId id="286" r:id="rId9"/>
    <p:sldId id="287" r:id="rId10"/>
    <p:sldId id="296" r:id="rId11"/>
    <p:sldId id="288" r:id="rId12"/>
    <p:sldId id="297" r:id="rId13"/>
    <p:sldId id="278" r:id="rId14"/>
    <p:sldId id="289" r:id="rId15"/>
    <p:sldId id="280" r:id="rId16"/>
    <p:sldId id="281" r:id="rId17"/>
    <p:sldId id="283" r:id="rId18"/>
    <p:sldId id="282" r:id="rId19"/>
    <p:sldId id="292" r:id="rId20"/>
    <p:sldId id="290" r:id="rId21"/>
    <p:sldId id="291" r:id="rId22"/>
    <p:sldId id="284" r:id="rId2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34555" autoAdjust="0"/>
    <p:restoredTop sz="94622" autoAdjust="0"/>
  </p:normalViewPr>
  <p:slideViewPr>
    <p:cSldViewPr>
      <p:cViewPr varScale="1">
        <p:scale>
          <a:sx n="84" d="100"/>
          <a:sy n="84" d="100"/>
        </p:scale>
        <p:origin x="90" y="48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6925B0-922F-4828-84EB-0DF837AA9F0B}" type="datetimeFigureOut">
              <a:rPr lang="en-US" smtClean="0"/>
              <a:t>03-Aug-24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ECB385E-408D-4944-8CAD-49125B1CF0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93667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CB385E-408D-4944-8CAD-49125B1CF0DC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73253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1" y="0"/>
            <a:ext cx="12191999" cy="513543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3355848"/>
            <a:ext cx="10769600" cy="1673352"/>
          </a:xfr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1828800"/>
            <a:ext cx="10769600" cy="1499616"/>
          </a:xfrm>
        </p:spPr>
        <p:txBody>
          <a:bodyPr lIns="118872" tIns="0" rIns="45720" bIns="0" anchor="b"/>
          <a:lstStyle>
            <a:lvl1pPr marL="0" indent="0" algn="l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r>
              <a:rPr kumimoji="0"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03-Aug-24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Rectangle 9"/>
          <p:cNvSpPr/>
          <p:nvPr/>
        </p:nvSpPr>
        <p:spPr bwMode="invGray">
          <a:xfrm>
            <a:off x="0" y="5128334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03-Aug-24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invGray">
          <a:xfrm>
            <a:off x="8798560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108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8" name="Rectangle 7"/>
          <p:cNvSpPr/>
          <p:nvPr/>
        </p:nvSpPr>
        <p:spPr bwMode="ltGray">
          <a:xfrm>
            <a:off x="8863584" y="0"/>
            <a:ext cx="3352801" cy="685800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042400" y="274641"/>
            <a:ext cx="2540000" cy="5851525"/>
          </a:xfrm>
        </p:spPr>
        <p:txBody>
          <a:bodyPr vert="eaVert"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304801"/>
            <a:ext cx="8026400" cy="5851525"/>
          </a:xfrm>
        </p:spPr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03-Aug-24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520796" y="6377460"/>
            <a:ext cx="5115205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55448"/>
            <a:ext cx="10972800" cy="1252728"/>
          </a:xfrm>
        </p:spPr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03-Aug-24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0" y="1"/>
            <a:ext cx="12192000" cy="260252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12" name="Rectangle 11"/>
          <p:cNvSpPr/>
          <p:nvPr/>
        </p:nvSpPr>
        <p:spPr bwMode="invGray">
          <a:xfrm>
            <a:off x="0" y="2602520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9744" y="118872"/>
            <a:ext cx="10684256" cy="1636776"/>
          </a:xfrm>
        </p:spPr>
        <p:txBody>
          <a:bodyPr vert="horz" lIns="91440" tIns="0" rIns="91440" bIns="0" rtlCol="0" anchor="b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 cap="none" baseline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87552" y="1828800"/>
            <a:ext cx="10696448" cy="685800"/>
          </a:xfrm>
        </p:spPr>
        <p:txBody>
          <a:bodyPr lIns="146304" tIns="0" rIns="45720" bIns="0"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03-Aug-24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773936"/>
            <a:ext cx="5384800" cy="4623816"/>
          </a:xfrm>
        </p:spPr>
        <p:txBody>
          <a:bodyPr lIns="9144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773936"/>
            <a:ext cx="5384800" cy="462381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03-Aug-24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98988"/>
            <a:ext cx="5386917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449512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698988"/>
            <a:ext cx="5389033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449512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03-Aug-24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03-Aug-24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03-Aug-24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3784" y="152400"/>
            <a:ext cx="3364992" cy="978408"/>
          </a:xfrm>
        </p:spPr>
        <p:txBody>
          <a:bodyPr vert="horz" lIns="73152" rIns="45720" bIns="0" rtlCol="0" anchor="b">
            <a:normAutofit/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25837" y="1743134"/>
            <a:ext cx="7894188" cy="45588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3784" y="1730018"/>
            <a:ext cx="329184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03-Aug-24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Rectangle 11"/>
          <p:cNvSpPr/>
          <p:nvPr/>
        </p:nvSpPr>
        <p:spPr bwMode="invGray">
          <a:xfrm>
            <a:off x="3807649" y="0"/>
            <a:ext cx="6096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9" name="Rectangle 8"/>
          <p:cNvSpPr/>
          <p:nvPr/>
        </p:nvSpPr>
        <p:spPr bwMode="invGray">
          <a:xfrm>
            <a:off x="3807649" y="0"/>
            <a:ext cx="6096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6" y="155448"/>
            <a:ext cx="3366867" cy="978408"/>
          </a:xfrm>
        </p:spPr>
        <p:txBody>
          <a:bodyPr lIns="73152" bIns="0" anchor="b"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71741" y="1484808"/>
            <a:ext cx="8329863" cy="5373192"/>
          </a:xfrm>
          <a:solidFill>
            <a:schemeClr val="bg2">
              <a:shade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  <a:extLst/>
          </a:lstStyle>
          <a:p>
            <a:r>
              <a:rPr kumimoji="0" lang="en-US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19456" y="1728216"/>
            <a:ext cx="329184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219456" y="1170432"/>
            <a:ext cx="3364992" cy="201168"/>
          </a:xfr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03-Aug-24</a:t>
            </a:fld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3807649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9" name="Rectangle 8"/>
          <p:cNvSpPr/>
          <p:nvPr/>
        </p:nvSpPr>
        <p:spPr bwMode="invGray">
          <a:xfrm>
            <a:off x="3807649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47744" y="1170432"/>
            <a:ext cx="6925056" cy="201168"/>
          </a:xfrm>
        </p:spPr>
        <p:txBody>
          <a:bodyPr/>
          <a:lstStyle>
            <a:lvl1pPr>
              <a:defRPr>
                <a:solidFill>
                  <a:schemeClr val="bg1">
                    <a:shade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1119104" y="1170432"/>
            <a:ext cx="978485" cy="201168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 bwMode="invGray">
          <a:xfrm>
            <a:off x="0" y="1435895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7" name="Rectangle 6"/>
          <p:cNvSpPr/>
          <p:nvPr/>
        </p:nvSpPr>
        <p:spPr bwMode="ltGray">
          <a:xfrm>
            <a:off x="1" y="1"/>
            <a:ext cx="12191999" cy="143373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152400"/>
            <a:ext cx="10972800" cy="1251062"/>
          </a:xfrm>
          <a:prstGeom prst="rect">
            <a:avLst/>
          </a:prstGeom>
        </p:spPr>
        <p:txBody>
          <a:bodyPr vert="horz" lIns="91440" rIns="45720" rtlCol="0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775192"/>
            <a:ext cx="10972800" cy="4625609"/>
          </a:xfrm>
          <a:prstGeom prst="rect">
            <a:avLst/>
          </a:prstGeom>
        </p:spPr>
        <p:txBody>
          <a:bodyPr vert="horz" lIns="54864" tIns="91440" rtlCol="0">
            <a:normAutofit/>
          </a:bodyPr>
          <a:lstStyle/>
          <a:p>
            <a:pPr lvl="0" eaLnBrk="1" latinLnBrk="0" hangingPunct="1"/>
            <a:r>
              <a:rPr kumimoji="0" lang="en-US"/>
              <a:t>Click to edit Master text styles</a:t>
            </a:r>
          </a:p>
          <a:p>
            <a:pPr lvl="1" eaLnBrk="1" latinLnBrk="0" hangingPunct="1"/>
            <a:r>
              <a:rPr kumimoji="0" lang="en-US"/>
              <a:t>Second level</a:t>
            </a:r>
          </a:p>
          <a:p>
            <a:pPr lvl="2" eaLnBrk="1" latinLnBrk="0" hangingPunct="1"/>
            <a:r>
              <a:rPr kumimoji="0" lang="en-US"/>
              <a:t>Third level</a:t>
            </a:r>
          </a:p>
          <a:p>
            <a:pPr lvl="3" eaLnBrk="1" latinLnBrk="0" hangingPunct="1"/>
            <a:r>
              <a:rPr kumimoji="0" lang="en-US"/>
              <a:t>Fourth level</a:t>
            </a:r>
          </a:p>
          <a:p>
            <a:pPr lvl="4" eaLnBrk="1" latinLnBrk="0" hangingPunct="1"/>
            <a:r>
              <a:rPr kumimoji="0"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476999"/>
            <a:ext cx="2844800" cy="274320"/>
          </a:xfrm>
          <a:prstGeom prst="rect">
            <a:avLst/>
          </a:prstGeom>
        </p:spPr>
        <p:txBody>
          <a:bodyPr vert="horz" lIns="109728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1D8BD707-D9CF-40AE-B4C6-C98DA3205C09}" type="datetimeFigureOut">
              <a:rPr lang="en-US" smtClean="0"/>
              <a:pPr/>
              <a:t>03-Aug-24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20796" y="6476999"/>
            <a:ext cx="7343625" cy="274320"/>
          </a:xfrm>
          <a:prstGeom prst="rect">
            <a:avLst/>
          </a:prstGeom>
        </p:spPr>
        <p:txBody>
          <a:bodyPr vert="horz" lIns="45720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939195" y="6476999"/>
            <a:ext cx="978485" cy="274320"/>
          </a:xfrm>
          <a:prstGeom prst="rect">
            <a:avLst/>
          </a:prstGeom>
        </p:spPr>
        <p:txBody>
          <a:bodyPr vert="horz" bIns="0" rtlCol="0" anchor="b"/>
          <a:lstStyle>
            <a:lvl1pPr algn="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l" rtl="0" eaLnBrk="1" latinLnBrk="0" hangingPunct="1">
        <a:spcBef>
          <a:spcPct val="0"/>
        </a:spcBef>
        <a:buNone/>
        <a:defRPr kumimoji="0" sz="4500" b="1" kern="1200">
          <a:solidFill>
            <a:schemeClr val="accent1">
              <a:satMod val="150000"/>
            </a:schemeClr>
          </a:solidFill>
          <a:effectLst/>
          <a:latin typeface="+mj-lt"/>
          <a:ea typeface="+mj-ea"/>
          <a:cs typeface="+mj-cs"/>
        </a:defRPr>
      </a:lvl1pPr>
      <a:extLst/>
    </p:titleStyle>
    <p:bodyStyle>
      <a:lvl1pPr marL="438912" indent="-320040" algn="l" rtl="0" eaLnBrk="1" latinLnBrk="0" hangingPunct="1">
        <a:spcBef>
          <a:spcPts val="0"/>
        </a:spcBef>
        <a:buClr>
          <a:schemeClr val="accent1"/>
        </a:buClr>
        <a:buSzPct val="80000"/>
        <a:buFont typeface="Wingdings 2"/>
        <a:buChar char="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1520" indent="-27432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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3"/>
        </a:buClr>
        <a:buFont typeface="Arial"/>
        <a:buChar char="▪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16152" indent="-182880" algn="l" rtl="0" eaLnBrk="1" latinLnBrk="0" hangingPunct="1">
        <a:spcBef>
          <a:spcPct val="20000"/>
        </a:spcBef>
        <a:buClr>
          <a:schemeClr val="accent4"/>
        </a:buClr>
        <a:buFont typeface="Arial"/>
        <a:buChar char="▪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26464" indent="-182880" algn="l" rtl="0" eaLnBrk="1" latinLnBrk="0" hangingPunct="1">
        <a:spcBef>
          <a:spcPct val="20000"/>
        </a:spcBef>
        <a:buClr>
          <a:schemeClr val="accent5"/>
        </a:buClr>
        <a:buFont typeface="Wingdings 3"/>
        <a:buChar char=""/>
        <a:defRPr kumimoji="0" lang="en-US" sz="2000" kern="1200" smtClean="0">
          <a:solidFill>
            <a:schemeClr val="tx1"/>
          </a:solidFill>
          <a:latin typeface="+mn-lt"/>
          <a:ea typeface="+mn-ea"/>
          <a:cs typeface="+mn-cs"/>
        </a:defRPr>
      </a:lvl5pPr>
      <a:lvl6pPr marL="1627632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ct val="20000"/>
        </a:spcBef>
        <a:buClr>
          <a:schemeClr val="accent1"/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ct val="20000"/>
        </a:spcBef>
        <a:buClr>
          <a:schemeClr val="accent2"/>
        </a:buClr>
        <a:buFont typeface="Wingdings 2" pitchFamily="18" charset="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231136" indent="-182880" algn="l" rtl="0" eaLnBrk="1" latinLnBrk="0" hangingPunct="1">
        <a:spcBef>
          <a:spcPct val="20000"/>
        </a:spcBef>
        <a:buClr>
          <a:schemeClr val="accent3"/>
        </a:buClr>
        <a:buFont typeface="Wingdings 2" pitchFamily="18" charset="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76462" y="5562600"/>
            <a:ext cx="8305800" cy="911352"/>
          </a:xfrm>
        </p:spPr>
        <p:txBody>
          <a:bodyPr>
            <a:normAutofit/>
          </a:bodyPr>
          <a:lstStyle/>
          <a:p>
            <a:pPr algn="ctr"/>
            <a:r>
              <a:rPr lang="sr-Latn-RS" sz="2800" dirty="0">
                <a:solidFill>
                  <a:schemeClr val="tx1"/>
                </a:solidFill>
              </a:rPr>
              <a:t>PROGRAMIRANJE I </a:t>
            </a:r>
            <a:br>
              <a:rPr lang="sr-Latn-RS" sz="2800" dirty="0">
                <a:solidFill>
                  <a:schemeClr val="tx1"/>
                </a:solidFill>
              </a:rPr>
            </a:br>
            <a:r>
              <a:rPr lang="sr-Latn-RS" sz="2800" dirty="0">
                <a:solidFill>
                  <a:schemeClr val="tx1"/>
                </a:solidFill>
              </a:rPr>
              <a:t>ISTRAŽIVANJE GLEDANOSTI</a:t>
            </a:r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2743200" y="5562600"/>
            <a:ext cx="6934200" cy="911352"/>
          </a:xfrm>
          <a:prstGeom prst="rect">
            <a:avLst/>
          </a:prstGeo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7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10032" y="228600"/>
            <a:ext cx="8171935" cy="472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34177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114300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ISTRAŽIVANJE GLEDANOSTI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60B8BDC-289E-1AC2-49E1-C76AC9805E1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33945" y="1600200"/>
            <a:ext cx="9324109" cy="51282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61255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ISTRAŽIVANJE GLEDANOSTI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042769C-EE6B-1D33-E241-D42C78AC303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0023" y="1524000"/>
            <a:ext cx="8811953" cy="5257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83536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ISTRAŽIVANJE GLEDANOSTI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14321E5-711D-B9CA-911F-7BA79D3555C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848" y="1538041"/>
            <a:ext cx="8380303" cy="52437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42320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ISTRAŽIVANJE GLEDANOSTI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0AB7EB2-37FE-2037-0541-22C3F936487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2515" y="1600200"/>
            <a:ext cx="10026970" cy="51053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90262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ISTRAŽIVANJE GLEDANOSTI 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A9854E1-CE20-FB8C-6084-8E7321D13A0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0706" y="1600200"/>
            <a:ext cx="10010588" cy="5105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14953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ISTRAŽIVANJE GLEDANOSTI</a:t>
            </a:r>
            <a:b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</a:br>
            <a:r>
              <a:rPr lang="sr-Latn-RS" sz="28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sedmični pregled TV stanica </a:t>
            </a:r>
            <a:r>
              <a:rPr lang="sr-Latn-RS" sz="24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(15.04 – 21.04 2024.)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3770BFF2-1AA1-5742-F6EE-AA499DE45DF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9100" y="1600200"/>
            <a:ext cx="10553799" cy="5105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29818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ISTRAŽIVANJE GLEDANOSTI  </a:t>
            </a:r>
            <a:b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</a:br>
            <a:r>
              <a:rPr lang="sr-Latn-RS" sz="28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prvih deset na RTS </a:t>
            </a:r>
            <a:r>
              <a:rPr lang="sr-Latn-RS" sz="24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(15.04 – 21.04 2024.)</a:t>
            </a:r>
            <a:endParaRPr lang="en-US" sz="24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098FEEC-A557-9E92-46F1-95EE799E2ED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1108" y="1600200"/>
            <a:ext cx="8789784" cy="5105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04798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MERENJE GLEDANOSTI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71014" y="1600200"/>
            <a:ext cx="6249972" cy="518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73797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MERENJE GLEDANOSTI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94452" y="3823977"/>
            <a:ext cx="4171415" cy="2782301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87043" y="1618176"/>
            <a:ext cx="4085693" cy="2753726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7200" y="1589601"/>
            <a:ext cx="4108241" cy="27823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58462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MERENJE GLEDANOSTI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4899" y="1600200"/>
            <a:ext cx="10462202" cy="5105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463517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PROGRAMIRANJE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600200"/>
            <a:ext cx="10972800" cy="5181600"/>
          </a:xfrm>
        </p:spPr>
        <p:txBody>
          <a:bodyPr>
            <a:normAutofit lnSpcReduction="10000"/>
          </a:bodyPr>
          <a:lstStyle/>
          <a:p>
            <a:pPr marL="118872" lvl="1" indent="0">
              <a:spcBef>
                <a:spcPts val="0"/>
              </a:spcBef>
              <a:buClrTx/>
              <a:buSzPct val="80000"/>
              <a:buNone/>
            </a:pPr>
            <a:endParaRPr lang="sr-Latn-RS" sz="1400" dirty="0"/>
          </a:p>
          <a:p>
            <a:pPr marL="461772" lvl="1" indent="-342900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sr-Latn-RS" sz="2400" dirty="0"/>
              <a:t>Svaki gledalac ima svoje mišljenje o TV programu</a:t>
            </a:r>
            <a:endParaRPr lang="en-US" sz="2400" dirty="0"/>
          </a:p>
          <a:p>
            <a:pPr marL="404622" lvl="1" indent="-285750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hr-HR" sz="1400" dirty="0"/>
          </a:p>
          <a:p>
            <a:pPr marL="461772" lvl="1" indent="-342900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sr-Latn-RS" sz="2400" dirty="0"/>
              <a:t>Gledaoci gunđaju ali ne protestuju</a:t>
            </a:r>
            <a:endParaRPr lang="hr-HR" sz="2400" dirty="0"/>
          </a:p>
          <a:p>
            <a:pPr marL="404622" lvl="1" indent="-285750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hr-HR" sz="1400" dirty="0"/>
          </a:p>
          <a:p>
            <a:pPr marL="1004888" lvl="1" indent="-285750"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hr-HR" sz="2000" dirty="0"/>
              <a:t>„...nema ništa na TV ...”</a:t>
            </a:r>
          </a:p>
          <a:p>
            <a:pPr marL="1004888" lvl="1" indent="-285750"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endParaRPr lang="hr-HR" sz="2000" b="1" dirty="0"/>
          </a:p>
          <a:p>
            <a:pPr marL="1004888" lvl="1" indent="-285750"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hr-HR" sz="2000" dirty="0"/>
              <a:t>„...plaćam, a ne gledam ...”</a:t>
            </a:r>
          </a:p>
          <a:p>
            <a:pPr marL="404622" lvl="1" indent="-285750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hr-HR" sz="1400" b="1" dirty="0"/>
          </a:p>
          <a:p>
            <a:pPr marL="461772" lvl="1" indent="-342900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hr-HR" sz="2400" dirty="0"/>
              <a:t>Vreme ispred TV – 3-5 sati u Srbiji</a:t>
            </a:r>
          </a:p>
          <a:p>
            <a:pPr marL="404622" lvl="1" indent="-285750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hr-HR" sz="1400" b="1" dirty="0"/>
          </a:p>
          <a:p>
            <a:pPr marL="461772" lvl="1" indent="-342900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hr-HR" sz="2400" dirty="0"/>
              <a:t>Tokom razvoja TV programsku šemu su kreirali:</a:t>
            </a:r>
          </a:p>
          <a:p>
            <a:pPr marL="985838" lvl="2" indent="-266700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hr-HR" sz="2000" dirty="0"/>
              <a:t>država</a:t>
            </a:r>
          </a:p>
          <a:p>
            <a:pPr marL="985838" lvl="2" indent="-266700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hr-HR" sz="2000" dirty="0"/>
              <a:t>urednici</a:t>
            </a:r>
          </a:p>
          <a:p>
            <a:pPr marL="985838" lvl="2" indent="-266700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hr-HR" sz="2000" dirty="0"/>
              <a:t>direktori</a:t>
            </a:r>
          </a:p>
          <a:p>
            <a:pPr marL="985838" lvl="2" indent="-266700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hr-HR" sz="2000" dirty="0"/>
              <a:t>„očekivanja gledalaca” </a:t>
            </a:r>
          </a:p>
          <a:p>
            <a:pPr marL="704088" lvl="2" indent="-320040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b="1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400" b="1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4000" b="1" dirty="0"/>
          </a:p>
        </p:txBody>
      </p:sp>
    </p:spTree>
    <p:extLst>
      <p:ext uri="{BB962C8B-B14F-4D97-AF65-F5344CB8AC3E}">
        <p14:creationId xmlns:p14="http://schemas.microsoft.com/office/powerpoint/2010/main" val="24399568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MERENJE GLEDANOSTI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90875" y="1524000"/>
            <a:ext cx="5810250" cy="51792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16688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MERENJE GLEDANOSTI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2266" y="1600200"/>
            <a:ext cx="9787467" cy="518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626954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6A30D2F1-279C-2CBC-FA79-925C08100F4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07145" y="1600200"/>
            <a:ext cx="5177709" cy="51816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0F62DA95-0D86-FE20-32BF-F71A8D4BB1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MERENJE GLEDANOSTI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69525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PROGRAMIRANJE 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600200"/>
            <a:ext cx="10972800" cy="5029200"/>
          </a:xfrm>
        </p:spPr>
        <p:txBody>
          <a:bodyPr>
            <a:normAutofit/>
          </a:bodyPr>
          <a:lstStyle/>
          <a:p>
            <a:pPr lvl="1">
              <a:buClrTx/>
            </a:pPr>
            <a:r>
              <a:rPr lang="hr-HR" sz="2400" b="1" dirty="0"/>
              <a:t>Komercijalna TV</a:t>
            </a:r>
          </a:p>
          <a:p>
            <a:pPr marL="457200" lvl="1" indent="0">
              <a:buNone/>
            </a:pPr>
            <a:r>
              <a:rPr lang="hr-HR" sz="2400" dirty="0"/>
              <a:t>   (lakim sadržajima pronalazi put do publike)</a:t>
            </a:r>
            <a:endParaRPr lang="en-US" sz="2400" dirty="0"/>
          </a:p>
          <a:p>
            <a:pPr marL="118872" indent="0">
              <a:buNone/>
            </a:pPr>
            <a:endParaRPr lang="sr-Latn-RS" sz="1400" dirty="0"/>
          </a:p>
          <a:p>
            <a:pPr lvl="1">
              <a:buClrTx/>
            </a:pPr>
            <a:r>
              <a:rPr lang="hr-HR" sz="2400" b="1" dirty="0"/>
              <a:t>Medijski javni servis</a:t>
            </a:r>
            <a:r>
              <a:rPr lang="hr-HR" sz="2400" dirty="0"/>
              <a:t> </a:t>
            </a:r>
          </a:p>
          <a:p>
            <a:pPr marL="457200" lvl="1" indent="0">
              <a:buNone/>
            </a:pPr>
            <a:r>
              <a:rPr lang="hr-HR" sz="2400" dirty="0"/>
              <a:t>   (sve više podilazi publici)</a:t>
            </a:r>
            <a:endParaRPr lang="en-US" sz="2400" dirty="0"/>
          </a:p>
          <a:p>
            <a:endParaRPr lang="sr-Latn-RS" sz="1400" dirty="0"/>
          </a:p>
          <a:p>
            <a:pPr lvl="1">
              <a:buClrTx/>
            </a:pPr>
            <a:r>
              <a:rPr lang="hr-HR" sz="2400" b="1" dirty="0"/>
              <a:t>Publika</a:t>
            </a:r>
          </a:p>
          <a:p>
            <a:pPr marL="457200" lvl="1" indent="0">
              <a:buNone/>
            </a:pPr>
            <a:r>
              <a:rPr lang="hr-HR" sz="2400" dirty="0"/>
              <a:t>   (stvaranje i ustupanje publike – prodaja publike reklamnim  agencijama)</a:t>
            </a:r>
            <a:endParaRPr lang="en-US" sz="2400" dirty="0"/>
          </a:p>
          <a:p>
            <a:pPr marL="118872" indent="0">
              <a:buNone/>
            </a:pPr>
            <a:endParaRPr lang="sr-Latn-RS" sz="2000" dirty="0"/>
          </a:p>
          <a:p>
            <a:pPr lvl="1">
              <a:buClrTx/>
            </a:pPr>
            <a:r>
              <a:rPr lang="hr-HR" sz="2400" b="1" dirty="0"/>
              <a:t>Programiranje</a:t>
            </a:r>
          </a:p>
          <a:p>
            <a:pPr marL="630238" lvl="1" indent="-173038">
              <a:buNone/>
              <a:tabLst>
                <a:tab pos="719138" algn="l"/>
              </a:tabLst>
            </a:pPr>
            <a:r>
              <a:rPr lang="hr-HR" sz="2400" dirty="0"/>
              <a:t>   (</a:t>
            </a:r>
            <a:r>
              <a:rPr lang="sr-Latn-CS" sz="2400" dirty="0"/>
              <a:t>TV uspostavlja odnos navike sa anonimnom masom i tako stvara organizovani auditorijum)</a:t>
            </a:r>
            <a:endParaRPr lang="en-US" sz="2400" dirty="0"/>
          </a:p>
          <a:p>
            <a:pPr marL="118872" indent="0">
              <a:buNone/>
            </a:pPr>
            <a:endParaRPr lang="en-US" sz="1400" dirty="0"/>
          </a:p>
          <a:p>
            <a:pPr marL="118872" indent="0">
              <a:buNone/>
            </a:pPr>
            <a:endParaRPr lang="sr-Latn-RS" dirty="0"/>
          </a:p>
        </p:txBody>
      </p:sp>
    </p:spTree>
    <p:extLst>
      <p:ext uri="{BB962C8B-B14F-4D97-AF65-F5344CB8AC3E}">
        <p14:creationId xmlns:p14="http://schemas.microsoft.com/office/powerpoint/2010/main" val="4592795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114300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PROGRAMIRANJE 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775192"/>
            <a:ext cx="12039600" cy="4930408"/>
          </a:xfrm>
        </p:spPr>
        <p:txBody>
          <a:bodyPr>
            <a:normAutofit/>
          </a:bodyPr>
          <a:lstStyle/>
          <a:p>
            <a:pPr algn="just">
              <a:buClrTx/>
              <a:buFont typeface="Wingdings" pitchFamily="2" charset="2"/>
              <a:buChar char="q"/>
            </a:pPr>
            <a:endParaRPr lang="hr-HR" sz="1800" b="1" i="1" dirty="0"/>
          </a:p>
          <a:p>
            <a:pPr algn="just">
              <a:buClrTx/>
              <a:buFont typeface="Wingdings" pitchFamily="2" charset="2"/>
              <a:buChar char="q"/>
            </a:pPr>
            <a:r>
              <a:rPr lang="hr-HR" sz="2400" b="1" i="1" dirty="0"/>
              <a:t>Televizijsko programiranje podrazumeva određivanje rasporeda emitovanja programskih sadržaja u okviru TV programa sa ciljem obezbeđivanja što veće gledanosti publike. Umetnost programiranja je veština komponovanja emisija.</a:t>
            </a:r>
            <a:r>
              <a:rPr lang="hr-HR" sz="2400" dirty="0"/>
              <a:t> </a:t>
            </a:r>
            <a:endParaRPr lang="en-US" sz="2400" dirty="0"/>
          </a:p>
          <a:p>
            <a:pPr marL="118872" indent="0">
              <a:buNone/>
            </a:pPr>
            <a:endParaRPr lang="sr-Latn-RS" sz="1400" dirty="0"/>
          </a:p>
          <a:p>
            <a:pPr lvl="1">
              <a:buClrTx/>
            </a:pPr>
            <a:r>
              <a:rPr lang="hr-HR" sz="2400" dirty="0"/>
              <a:t>Najbolji odnos TV sadržaja i raspoloženja publike</a:t>
            </a:r>
          </a:p>
          <a:p>
            <a:pPr marL="457200" lvl="1" indent="0">
              <a:buNone/>
            </a:pPr>
            <a:r>
              <a:rPr lang="hr-HR" sz="1600" dirty="0"/>
              <a:t>   </a:t>
            </a:r>
            <a:endParaRPr lang="sr-Latn-RS" sz="1050" dirty="0"/>
          </a:p>
          <a:p>
            <a:pPr lvl="1">
              <a:buClrTx/>
            </a:pPr>
            <a:r>
              <a:rPr lang="hr-HR" sz="2400" dirty="0"/>
              <a:t>Stvaranje „redovnosti” gledanja u postavljenim terminima na koji se publika navikava</a:t>
            </a:r>
          </a:p>
          <a:p>
            <a:pPr marL="118872" indent="0">
              <a:buNone/>
            </a:pPr>
            <a:endParaRPr lang="sr-Latn-RS" sz="1400" dirty="0"/>
          </a:p>
          <a:p>
            <a:pPr marL="457200" lvl="1" indent="0">
              <a:buNone/>
              <a:tabLst>
                <a:tab pos="719138" algn="l"/>
              </a:tabLst>
            </a:pPr>
            <a:r>
              <a:rPr lang="hr-HR" sz="2400" dirty="0"/>
              <a:t>   </a:t>
            </a:r>
            <a:endParaRPr lang="en-US" sz="1400" dirty="0"/>
          </a:p>
          <a:p>
            <a:pPr marL="118872" indent="0">
              <a:buNone/>
            </a:pPr>
            <a:endParaRPr lang="sr-Latn-RS" dirty="0"/>
          </a:p>
        </p:txBody>
      </p:sp>
      <p:sp>
        <p:nvSpPr>
          <p:cNvPr id="4" name="Rounded Rectangle 3"/>
          <p:cNvSpPr/>
          <p:nvPr/>
        </p:nvSpPr>
        <p:spPr>
          <a:xfrm>
            <a:off x="2399560" y="4957438"/>
            <a:ext cx="1677880" cy="757561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Latn-RS" sz="2400" dirty="0">
                <a:solidFill>
                  <a:schemeClr val="tx1"/>
                </a:solidFill>
              </a:rPr>
              <a:t>naviknuta</a:t>
            </a:r>
          </a:p>
          <a:p>
            <a:pPr algn="ctr"/>
            <a:r>
              <a:rPr lang="sr-Latn-RS" sz="2400" dirty="0">
                <a:solidFill>
                  <a:schemeClr val="tx1"/>
                </a:solidFill>
              </a:rPr>
              <a:t> publika</a:t>
            </a:r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4534640" y="4955958"/>
            <a:ext cx="1637560" cy="757561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Latn-RS" sz="2400" dirty="0">
                <a:solidFill>
                  <a:schemeClr val="tx1"/>
                </a:solidFill>
              </a:rPr>
              <a:t>stalna</a:t>
            </a:r>
          </a:p>
          <a:p>
            <a:pPr algn="ctr"/>
            <a:r>
              <a:rPr lang="sr-Latn-RS" sz="2400" dirty="0">
                <a:solidFill>
                  <a:schemeClr val="tx1"/>
                </a:solidFill>
              </a:rPr>
              <a:t> publika</a:t>
            </a:r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6629400" y="4972975"/>
            <a:ext cx="1600200" cy="740544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Latn-RS" sz="2400" dirty="0">
                <a:solidFill>
                  <a:schemeClr val="tx1"/>
                </a:solidFill>
              </a:rPr>
              <a:t>stalni</a:t>
            </a:r>
          </a:p>
          <a:p>
            <a:pPr algn="ctr"/>
            <a:r>
              <a:rPr lang="sr-Latn-RS" sz="2400" dirty="0">
                <a:solidFill>
                  <a:schemeClr val="tx1"/>
                </a:solidFill>
              </a:rPr>
              <a:t> termini</a:t>
            </a:r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8685320" y="4979633"/>
            <a:ext cx="1754080" cy="733886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Latn-RS" sz="2400" dirty="0">
                <a:solidFill>
                  <a:schemeClr val="tx1"/>
                </a:solidFill>
              </a:rPr>
              <a:t>planska proizvodnja</a:t>
            </a:r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10" name="Right Arrow 9"/>
          <p:cNvSpPr/>
          <p:nvPr/>
        </p:nvSpPr>
        <p:spPr>
          <a:xfrm>
            <a:off x="4229840" y="5170133"/>
            <a:ext cx="189760" cy="228600"/>
          </a:xfrm>
          <a:prstGeom prst="rightArrow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11" name="Right Arrow 10"/>
          <p:cNvSpPr/>
          <p:nvPr/>
        </p:nvSpPr>
        <p:spPr>
          <a:xfrm>
            <a:off x="6324600" y="5174942"/>
            <a:ext cx="189760" cy="228600"/>
          </a:xfrm>
          <a:prstGeom prst="rightArrow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12" name="Right Arrow 11"/>
          <p:cNvSpPr/>
          <p:nvPr/>
        </p:nvSpPr>
        <p:spPr>
          <a:xfrm>
            <a:off x="8382000" y="5163475"/>
            <a:ext cx="189760" cy="228600"/>
          </a:xfrm>
          <a:prstGeom prst="rightArrow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</p:spTree>
    <p:extLst>
      <p:ext uri="{BB962C8B-B14F-4D97-AF65-F5344CB8AC3E}">
        <p14:creationId xmlns:p14="http://schemas.microsoft.com/office/powerpoint/2010/main" val="9157934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6000"/>
                            </p:stCondLst>
                            <p:childTnLst>
                              <p:par>
                                <p:cTn id="4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8000"/>
                            </p:stCondLst>
                            <p:childTnLst>
                              <p:par>
                                <p:cTn id="4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9000"/>
                            </p:stCondLst>
                            <p:childTnLst>
                              <p:par>
                                <p:cTn id="5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10" grpId="0" animBg="1"/>
      <p:bldP spid="11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PROGRAMIRANJE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50000"/>
          <a:stretch/>
        </p:blipFill>
        <p:spPr>
          <a:xfrm>
            <a:off x="1143000" y="1596887"/>
            <a:ext cx="4648200" cy="5119756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598947B3-7A84-A8AF-C523-B2C7A7967C5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83909" y="1606412"/>
            <a:ext cx="4641291" cy="51102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15332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PROGRAMIRANJE 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600200"/>
            <a:ext cx="11887200" cy="5105400"/>
          </a:xfrm>
        </p:spPr>
        <p:txBody>
          <a:bodyPr>
            <a:normAutofit fontScale="40000" lnSpcReduction="20000"/>
          </a:bodyPr>
          <a:lstStyle/>
          <a:p>
            <a:pPr lvl="1">
              <a:buClrTx/>
            </a:pPr>
            <a:r>
              <a:rPr lang="hr-HR" sz="6000" b="1" dirty="0"/>
              <a:t>Elementi programiranja:</a:t>
            </a:r>
          </a:p>
          <a:p>
            <a:pPr lvl="1"/>
            <a:endParaRPr lang="hr-HR" sz="1200" b="1" dirty="0"/>
          </a:p>
          <a:p>
            <a:pPr lvl="0">
              <a:lnSpc>
                <a:spcPct val="170000"/>
              </a:lnSpc>
              <a:buClrTx/>
              <a:buFont typeface="Wingdings" pitchFamily="2" charset="2"/>
              <a:buChar char="Ø"/>
            </a:pPr>
            <a:r>
              <a:rPr lang="hr-HR" sz="5000" dirty="0"/>
              <a:t>TV proizvodi (TV emisije) ...................................... </a:t>
            </a:r>
            <a:r>
              <a:rPr lang="hr-HR" sz="5000" b="1" dirty="0"/>
              <a:t>ŠTA</a:t>
            </a:r>
            <a:endParaRPr lang="en-US" sz="5000" dirty="0"/>
          </a:p>
          <a:p>
            <a:pPr lvl="0">
              <a:lnSpc>
                <a:spcPct val="170000"/>
              </a:lnSpc>
              <a:buClrTx/>
              <a:buFont typeface="Wingdings" pitchFamily="2" charset="2"/>
              <a:buChar char="Ø"/>
            </a:pPr>
            <a:r>
              <a:rPr lang="hr-HR" sz="5000" dirty="0"/>
              <a:t>potencijalna publika (TV gledaoci) ........................ </a:t>
            </a:r>
            <a:r>
              <a:rPr lang="hr-HR" sz="5000" b="1" dirty="0"/>
              <a:t>KOME</a:t>
            </a:r>
            <a:endParaRPr lang="en-US" sz="5000" dirty="0"/>
          </a:p>
          <a:p>
            <a:pPr lvl="0">
              <a:lnSpc>
                <a:spcPct val="170000"/>
              </a:lnSpc>
              <a:buClrTx/>
              <a:buFont typeface="Wingdings" pitchFamily="2" charset="2"/>
              <a:buChar char="Ø"/>
            </a:pPr>
            <a:r>
              <a:rPr lang="sr-Latn-CS" sz="5000" dirty="0"/>
              <a:t>raspored emitovanja (</a:t>
            </a:r>
            <a:r>
              <a:rPr lang="hr-HR" sz="5000" dirty="0"/>
              <a:t>termin</a:t>
            </a:r>
            <a:r>
              <a:rPr lang="sr-Latn-CS" sz="5000" dirty="0"/>
              <a:t> emitovanja) ............. </a:t>
            </a:r>
            <a:r>
              <a:rPr lang="sr-Latn-CS" sz="5000" b="1" dirty="0"/>
              <a:t>KADA</a:t>
            </a:r>
            <a:endParaRPr lang="en-US" sz="5000" dirty="0"/>
          </a:p>
          <a:p>
            <a:pPr marL="457200" lvl="1" indent="0">
              <a:buNone/>
            </a:pPr>
            <a:r>
              <a:rPr lang="hr-HR" sz="4200" dirty="0"/>
              <a:t>   </a:t>
            </a:r>
          </a:p>
          <a:p>
            <a:pPr lvl="1">
              <a:buClrTx/>
            </a:pPr>
            <a:r>
              <a:rPr lang="hr-HR" sz="6000" b="1" dirty="0"/>
              <a:t>Prime time (od 19 – 23h)</a:t>
            </a:r>
          </a:p>
          <a:p>
            <a:pPr marL="118872" indent="0">
              <a:buNone/>
            </a:pPr>
            <a:endParaRPr lang="sr-Latn-RS" sz="1400" dirty="0"/>
          </a:p>
          <a:p>
            <a:pPr lvl="1">
              <a:buClrTx/>
            </a:pPr>
            <a:r>
              <a:rPr lang="hr-HR" sz="5000" b="1" dirty="0">
                <a:solidFill>
                  <a:srgbClr val="C00000"/>
                </a:solidFill>
              </a:rPr>
              <a:t>Konkurentno programiranje</a:t>
            </a:r>
          </a:p>
          <a:p>
            <a:pPr lvl="1">
              <a:buClrTx/>
            </a:pPr>
            <a:r>
              <a:rPr lang="hr-HR" sz="5000" b="1" dirty="0">
                <a:solidFill>
                  <a:srgbClr val="C00000"/>
                </a:solidFill>
              </a:rPr>
              <a:t>Komplementarno programiranje</a:t>
            </a:r>
          </a:p>
          <a:p>
            <a:pPr marL="457200" lvl="1" indent="0">
              <a:buNone/>
            </a:pPr>
            <a:endParaRPr lang="hr-HR" sz="2000" b="1" dirty="0"/>
          </a:p>
          <a:p>
            <a:pPr marL="457200" lvl="1" indent="0">
              <a:buNone/>
            </a:pPr>
            <a:endParaRPr lang="hr-HR" sz="2000" b="1" dirty="0"/>
          </a:p>
          <a:p>
            <a:pPr lvl="1">
              <a:lnSpc>
                <a:spcPct val="120000"/>
              </a:lnSpc>
              <a:buClrTx/>
              <a:buFont typeface="Arial" pitchFamily="34" charset="0"/>
              <a:buChar char="•"/>
            </a:pPr>
            <a:r>
              <a:rPr lang="hr-HR" sz="5000" dirty="0"/>
              <a:t>50% zabavni program</a:t>
            </a:r>
          </a:p>
          <a:p>
            <a:pPr lvl="1">
              <a:lnSpc>
                <a:spcPct val="120000"/>
              </a:lnSpc>
              <a:buClrTx/>
              <a:buFont typeface="Arial" pitchFamily="34" charset="0"/>
              <a:buChar char="•"/>
            </a:pPr>
            <a:r>
              <a:rPr lang="hr-HR" sz="5000" dirty="0"/>
              <a:t>20% informativni</a:t>
            </a:r>
          </a:p>
          <a:p>
            <a:pPr lvl="1">
              <a:lnSpc>
                <a:spcPct val="120000"/>
              </a:lnSpc>
              <a:buClrTx/>
              <a:buFont typeface="Arial" pitchFamily="34" charset="0"/>
              <a:buChar char="•"/>
            </a:pPr>
            <a:r>
              <a:rPr lang="hr-HR" sz="5000" dirty="0"/>
              <a:t>5% kultura</a:t>
            </a:r>
          </a:p>
          <a:p>
            <a:pPr lvl="1">
              <a:lnSpc>
                <a:spcPct val="120000"/>
              </a:lnSpc>
              <a:buClrTx/>
              <a:buFont typeface="Arial" pitchFamily="34" charset="0"/>
              <a:buChar char="•"/>
            </a:pPr>
            <a:r>
              <a:rPr lang="hr-HR" sz="5000" dirty="0"/>
              <a:t>5% obrazovni program</a:t>
            </a:r>
          </a:p>
          <a:p>
            <a:pPr marL="457200" lvl="1" indent="0">
              <a:buNone/>
              <a:tabLst>
                <a:tab pos="719138" algn="l"/>
              </a:tabLst>
            </a:pPr>
            <a:r>
              <a:rPr lang="hr-HR" sz="2400" dirty="0"/>
              <a:t>   </a:t>
            </a:r>
            <a:endParaRPr lang="en-US" sz="1400" dirty="0"/>
          </a:p>
          <a:p>
            <a:pPr marL="118872" indent="0">
              <a:buNone/>
            </a:pPr>
            <a:endParaRPr lang="sr-Latn-R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01000" y="3864102"/>
            <a:ext cx="3771900" cy="28414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61902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"/>
                            </p:stCondLst>
                            <p:childTnLst>
                              <p:par>
                                <p:cTn id="51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ISTRAŽIVANJE GLEDANOSTI 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1524000"/>
            <a:ext cx="11353800" cy="5257800"/>
          </a:xfrm>
        </p:spPr>
        <p:txBody>
          <a:bodyPr>
            <a:normAutofit/>
          </a:bodyPr>
          <a:lstStyle/>
          <a:p>
            <a:pPr lvl="1">
              <a:buClrTx/>
            </a:pPr>
            <a:endParaRPr lang="hr-HR" sz="1800" b="1" dirty="0"/>
          </a:p>
          <a:p>
            <a:pPr lvl="1">
              <a:buClrTx/>
            </a:pPr>
            <a:r>
              <a:rPr lang="hr-HR" sz="2400" b="1" dirty="0"/>
              <a:t>Elementi istraživanja za marketinške agencije:</a:t>
            </a:r>
          </a:p>
          <a:p>
            <a:pPr lvl="1"/>
            <a:endParaRPr lang="hr-HR" sz="1200" b="1" dirty="0"/>
          </a:p>
          <a:p>
            <a:pPr lvl="0">
              <a:lnSpc>
                <a:spcPct val="150000"/>
              </a:lnSpc>
              <a:buClrTx/>
              <a:buFont typeface="Wingdings" pitchFamily="2" charset="2"/>
              <a:buChar char="Ø"/>
            </a:pPr>
            <a:r>
              <a:rPr lang="hr-HR" sz="2000" dirty="0"/>
              <a:t>TV proizvodi (TV emisije) ...................................... </a:t>
            </a:r>
            <a:r>
              <a:rPr lang="sr-Latn-RS" sz="2000" b="1" dirty="0"/>
              <a:t>GDE</a:t>
            </a:r>
            <a:endParaRPr lang="en-US" sz="2000" dirty="0"/>
          </a:p>
          <a:p>
            <a:pPr lvl="0">
              <a:lnSpc>
                <a:spcPct val="150000"/>
              </a:lnSpc>
              <a:buClrTx/>
              <a:buFont typeface="Wingdings" pitchFamily="2" charset="2"/>
              <a:buChar char="Ø"/>
            </a:pPr>
            <a:r>
              <a:rPr lang="hr-HR" sz="2000" dirty="0"/>
              <a:t>Dinamika emitovanja ............................................ </a:t>
            </a:r>
            <a:r>
              <a:rPr lang="sr-Latn-RS" sz="2000" b="1" dirty="0"/>
              <a:t>KOLIKO</a:t>
            </a:r>
            <a:endParaRPr lang="en-US" sz="2000" dirty="0"/>
          </a:p>
          <a:p>
            <a:pPr lvl="0">
              <a:lnSpc>
                <a:spcPct val="150000"/>
              </a:lnSpc>
              <a:buClrTx/>
              <a:buFont typeface="Wingdings" pitchFamily="2" charset="2"/>
              <a:buChar char="Ø"/>
            </a:pPr>
            <a:r>
              <a:rPr lang="sr-Latn-CS" sz="2000" dirty="0"/>
              <a:t>raspored emitovanja (</a:t>
            </a:r>
            <a:r>
              <a:rPr lang="hr-HR" sz="2000" dirty="0"/>
              <a:t>termin</a:t>
            </a:r>
            <a:r>
              <a:rPr lang="sr-Latn-CS" sz="2000" dirty="0"/>
              <a:t> emitovanja) ............. </a:t>
            </a:r>
            <a:r>
              <a:rPr lang="sr-Latn-CS" sz="2000" b="1" dirty="0"/>
              <a:t>KADA</a:t>
            </a:r>
            <a:endParaRPr lang="en-US" sz="2000" dirty="0"/>
          </a:p>
          <a:p>
            <a:pPr marL="457200" lvl="1" indent="0">
              <a:buNone/>
            </a:pPr>
            <a:r>
              <a:rPr lang="hr-HR" sz="1600" dirty="0"/>
              <a:t>   </a:t>
            </a:r>
            <a:endParaRPr lang="sr-Latn-RS" sz="900" dirty="0"/>
          </a:p>
          <a:p>
            <a:pPr lvl="1">
              <a:buClrTx/>
              <a:buFont typeface="Wingdings" pitchFamily="2" charset="2"/>
              <a:buChar char="q"/>
              <a:tabLst>
                <a:tab pos="719138" algn="l"/>
              </a:tabLst>
            </a:pPr>
            <a:r>
              <a:rPr lang="hr-HR" sz="2400" b="1" dirty="0"/>
              <a:t>TV TROUGAO</a:t>
            </a:r>
          </a:p>
          <a:p>
            <a:pPr lvl="1">
              <a:lnSpc>
                <a:spcPct val="150000"/>
              </a:lnSpc>
              <a:buClrTx/>
              <a:buFont typeface="Wingdings" pitchFamily="2" charset="2"/>
              <a:buChar char="ü"/>
              <a:tabLst>
                <a:tab pos="719138" algn="l"/>
              </a:tabLst>
            </a:pPr>
            <a:r>
              <a:rPr lang="hr-HR" sz="2000" b="1" dirty="0"/>
              <a:t>TV</a:t>
            </a:r>
            <a:r>
              <a:rPr lang="hr-HR" sz="2000" dirty="0"/>
              <a:t> – emiter TV sadržaja</a:t>
            </a:r>
          </a:p>
          <a:p>
            <a:pPr lvl="1">
              <a:lnSpc>
                <a:spcPct val="150000"/>
              </a:lnSpc>
              <a:buClrTx/>
              <a:buFont typeface="Wingdings" pitchFamily="2" charset="2"/>
              <a:buChar char="ü"/>
              <a:tabLst>
                <a:tab pos="719138" algn="l"/>
              </a:tabLst>
            </a:pPr>
            <a:r>
              <a:rPr lang="hr-HR" sz="2000" b="1" dirty="0"/>
              <a:t>PUBLIKA</a:t>
            </a:r>
            <a:r>
              <a:rPr lang="hr-HR" sz="2000" dirty="0"/>
              <a:t> – merna jedinica i polje delovanja</a:t>
            </a:r>
          </a:p>
          <a:p>
            <a:pPr lvl="1">
              <a:lnSpc>
                <a:spcPct val="150000"/>
              </a:lnSpc>
              <a:buClrTx/>
              <a:buFont typeface="Wingdings" pitchFamily="2" charset="2"/>
              <a:buChar char="ü"/>
              <a:tabLst>
                <a:tab pos="719138" algn="l"/>
              </a:tabLst>
            </a:pPr>
            <a:r>
              <a:rPr lang="hr-HR" sz="2000" b="1" dirty="0"/>
              <a:t>SPONZOR</a:t>
            </a:r>
            <a:r>
              <a:rPr lang="hr-HR" sz="2000" dirty="0"/>
              <a:t> – kupac reklamnog prostora (publike)</a:t>
            </a:r>
          </a:p>
          <a:p>
            <a:pPr marL="118872" indent="0">
              <a:buNone/>
            </a:pPr>
            <a:endParaRPr lang="sr-Latn-RS" sz="1600" dirty="0"/>
          </a:p>
          <a:p>
            <a:pPr>
              <a:buFont typeface="Wingdings" pitchFamily="2" charset="2"/>
              <a:buChar char="§"/>
            </a:pPr>
            <a:endParaRPr lang="sr-Latn-RS" sz="1600" dirty="0"/>
          </a:p>
        </p:txBody>
      </p:sp>
    </p:spTree>
    <p:extLst>
      <p:ext uri="{BB962C8B-B14F-4D97-AF65-F5344CB8AC3E}">
        <p14:creationId xmlns:p14="http://schemas.microsoft.com/office/powerpoint/2010/main" val="39674694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ISTRAŽIVANJE GLEDANOSTI 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600200"/>
            <a:ext cx="11811000" cy="5181600"/>
          </a:xfrm>
        </p:spPr>
        <p:txBody>
          <a:bodyPr>
            <a:normAutofit/>
          </a:bodyPr>
          <a:lstStyle/>
          <a:p>
            <a:pPr lvl="1">
              <a:buClrTx/>
            </a:pPr>
            <a:r>
              <a:rPr lang="en-US" sz="2400" dirty="0"/>
              <a:t>AGB Nielsen Media Research</a:t>
            </a:r>
            <a:endParaRPr lang="sr-Latn-RS" sz="2400" dirty="0"/>
          </a:p>
          <a:p>
            <a:pPr lvl="1"/>
            <a:endParaRPr lang="hr-HR" sz="1200" b="1" dirty="0"/>
          </a:p>
          <a:p>
            <a:pPr marL="808038" indent="-363538">
              <a:lnSpc>
                <a:spcPct val="150000"/>
              </a:lnSpc>
              <a:buClrTx/>
            </a:pPr>
            <a:r>
              <a:rPr lang="sr-Latn-RS" sz="2000" dirty="0"/>
              <a:t>2.420 domaćinstava</a:t>
            </a:r>
            <a:endParaRPr lang="en-US" sz="2000" dirty="0"/>
          </a:p>
          <a:p>
            <a:pPr marL="808038" indent="-363538">
              <a:lnSpc>
                <a:spcPct val="150000"/>
              </a:lnSpc>
              <a:buClrTx/>
            </a:pPr>
            <a:r>
              <a:rPr lang="sr-Latn-RS" sz="2000" dirty="0"/>
              <a:t>Uzrast +4 </a:t>
            </a:r>
            <a:endParaRPr lang="en-US" sz="2000" dirty="0"/>
          </a:p>
          <a:p>
            <a:pPr marL="118872" indent="0">
              <a:buNone/>
            </a:pPr>
            <a:endParaRPr lang="sr-Latn-RS" sz="1600" dirty="0"/>
          </a:p>
          <a:p>
            <a:pPr marL="118872" indent="0">
              <a:buClrTx/>
              <a:buNone/>
            </a:pPr>
            <a:endParaRPr lang="sr-Latn-RS" sz="1800" dirty="0"/>
          </a:p>
          <a:p>
            <a:pPr>
              <a:buClrTx/>
              <a:buFont typeface="Wingdings" pitchFamily="2" charset="2"/>
              <a:buChar char="q"/>
            </a:pPr>
            <a:r>
              <a:rPr lang="sr-Latn-RS" sz="2400" dirty="0"/>
              <a:t>Kriterijumi merenja:</a:t>
            </a:r>
          </a:p>
          <a:p>
            <a:pPr marL="118872" indent="0">
              <a:buNone/>
            </a:pPr>
            <a:endParaRPr lang="sr-Latn-RS" sz="2000" dirty="0"/>
          </a:p>
          <a:p>
            <a:pPr lvl="1">
              <a:buClrTx/>
              <a:buFont typeface="Wingdings" pitchFamily="2" charset="2"/>
              <a:buChar char="Ø"/>
            </a:pPr>
            <a:r>
              <a:rPr lang="sr-Latn-RS" sz="2000" dirty="0"/>
              <a:t>Prosečno gledalaca </a:t>
            </a:r>
            <a:r>
              <a:rPr lang="sr-Latn-RS" sz="2000" b="1" dirty="0"/>
              <a:t>(rating)</a:t>
            </a:r>
          </a:p>
          <a:p>
            <a:pPr lvl="1">
              <a:buClrTx/>
              <a:buFont typeface="Wingdings" pitchFamily="2" charset="2"/>
              <a:buChar char="Ø"/>
            </a:pPr>
            <a:endParaRPr lang="sr-Latn-RS" sz="1400" dirty="0"/>
          </a:p>
          <a:p>
            <a:pPr lvl="1">
              <a:buClrTx/>
              <a:buFont typeface="Wingdings" pitchFamily="2" charset="2"/>
              <a:buChar char="Ø"/>
            </a:pPr>
            <a:r>
              <a:rPr lang="sr-Latn-RS" sz="2000" dirty="0"/>
              <a:t>Ukupno gledalaca </a:t>
            </a:r>
            <a:r>
              <a:rPr lang="sr-Latn-RS" sz="2000" b="1" dirty="0"/>
              <a:t>(reach)</a:t>
            </a:r>
          </a:p>
          <a:p>
            <a:pPr lvl="1">
              <a:buClrTx/>
              <a:buFont typeface="Wingdings" pitchFamily="2" charset="2"/>
              <a:buChar char="Ø"/>
            </a:pPr>
            <a:endParaRPr lang="sr-Latn-RS" sz="1400" dirty="0"/>
          </a:p>
          <a:p>
            <a:pPr lvl="1">
              <a:buClrTx/>
              <a:buFont typeface="Wingdings" pitchFamily="2" charset="2"/>
              <a:buChar char="Ø"/>
            </a:pPr>
            <a:r>
              <a:rPr lang="sr-Latn-RS" sz="2000" dirty="0"/>
              <a:t>Udeo u TV auditorijumu </a:t>
            </a:r>
            <a:r>
              <a:rPr lang="sr-Latn-RS" sz="2000" b="1" dirty="0"/>
              <a:t>(share)</a:t>
            </a:r>
          </a:p>
          <a:p>
            <a:pPr lvl="1">
              <a:buClrTx/>
              <a:buFont typeface="Wingdings" pitchFamily="2" charset="2"/>
              <a:buChar char="Ø"/>
            </a:pPr>
            <a:endParaRPr lang="sr-Latn-RS" sz="1400" dirty="0"/>
          </a:p>
          <a:p>
            <a:pPr lvl="1">
              <a:buClrTx/>
              <a:buFont typeface="Wingdings" pitchFamily="2" charset="2"/>
              <a:buChar char="Ø"/>
            </a:pPr>
            <a:r>
              <a:rPr lang="sr-Latn-RS" sz="2000" dirty="0"/>
              <a:t>Ukupan TV auditorijum </a:t>
            </a:r>
            <a:r>
              <a:rPr lang="sr-Latn-RS" sz="2000" b="1" dirty="0"/>
              <a:t>(total TV ratings)</a:t>
            </a:r>
          </a:p>
          <a:p>
            <a:pPr lvl="1">
              <a:buFont typeface="Wingdings" pitchFamily="2" charset="2"/>
              <a:buChar char="q"/>
            </a:pPr>
            <a:endParaRPr lang="sr-Latn-RS" sz="1200" dirty="0"/>
          </a:p>
          <a:p>
            <a:pPr lvl="1">
              <a:buFont typeface="Wingdings" pitchFamily="2" charset="2"/>
              <a:buChar char="q"/>
            </a:pPr>
            <a:endParaRPr lang="sr-Latn-RS" sz="1200" dirty="0"/>
          </a:p>
          <a:p>
            <a:pPr>
              <a:buFont typeface="Wingdings" pitchFamily="2" charset="2"/>
              <a:buChar char="§"/>
            </a:pPr>
            <a:endParaRPr lang="sr-Latn-RS" sz="1600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AE232D4-2ED6-F8DB-FFF3-C7B64EF3C7D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86400" y="2438400"/>
            <a:ext cx="6375976" cy="4029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0764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ISTRAŽIVANJE GLEDANOSTI 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524000"/>
            <a:ext cx="12039600" cy="5334000"/>
          </a:xfrm>
        </p:spPr>
        <p:txBody>
          <a:bodyPr>
            <a:normAutofit fontScale="92500" lnSpcReduction="10000"/>
          </a:bodyPr>
          <a:lstStyle/>
          <a:p>
            <a:pPr lvl="1">
              <a:buClrTx/>
              <a:buFont typeface="Wingdings" pitchFamily="2" charset="2"/>
              <a:buChar char="q"/>
            </a:pPr>
            <a:r>
              <a:rPr lang="sr-Latn-RS" sz="2600" b="1" dirty="0">
                <a:solidFill>
                  <a:srgbClr val="C00000"/>
                </a:solidFill>
              </a:rPr>
              <a:t>Prosečno gledalaca (rating)</a:t>
            </a:r>
          </a:p>
          <a:p>
            <a:pPr marL="457200" lvl="1" indent="0" algn="just">
              <a:buNone/>
            </a:pPr>
            <a:r>
              <a:rPr lang="sr-Latn-CS" sz="2400" dirty="0"/>
              <a:t>predstavlja prosečnu gledanost u svakom minutu trajanja emisije. Izražava se u hiljadama (gledalaca) i procentima u odnosu na broj stanovnika na koji se odnose podaci istraživanja</a:t>
            </a:r>
            <a:endParaRPr lang="en-US" sz="2400" dirty="0"/>
          </a:p>
          <a:p>
            <a:pPr marL="457200" lvl="1" indent="0">
              <a:buNone/>
            </a:pPr>
            <a:endParaRPr lang="sr-Latn-RS" sz="1100" dirty="0"/>
          </a:p>
          <a:p>
            <a:pPr lvl="1">
              <a:buClrTx/>
              <a:buFont typeface="Wingdings" pitchFamily="2" charset="2"/>
              <a:buChar char="q"/>
            </a:pPr>
            <a:r>
              <a:rPr lang="sr-Latn-RS" sz="2600" b="1" dirty="0">
                <a:solidFill>
                  <a:srgbClr val="C00000"/>
                </a:solidFill>
              </a:rPr>
              <a:t>Ukupno gledalaca (reach)</a:t>
            </a:r>
          </a:p>
          <a:p>
            <a:pPr marL="457200" lvl="1" indent="0" algn="just">
              <a:buNone/>
            </a:pPr>
            <a:r>
              <a:rPr lang="sr-Latn-CS" sz="2400" dirty="0"/>
              <a:t>predstavlja deo populacije teritorije na kojoj se meri, koji je bar jedan minut gledao merenu emisiju. Izražava se u hiljadama (gledalaca) i procentima u odnosu na broj stanovnika na koji se odnose podaci istraživanja</a:t>
            </a:r>
          </a:p>
          <a:p>
            <a:pPr marL="457200" lvl="1" indent="0">
              <a:buNone/>
            </a:pPr>
            <a:endParaRPr lang="sr-Latn-RS" sz="1100" dirty="0"/>
          </a:p>
          <a:p>
            <a:pPr lvl="1">
              <a:buClrTx/>
              <a:buFont typeface="Wingdings" pitchFamily="2" charset="2"/>
              <a:buChar char="q"/>
            </a:pPr>
            <a:r>
              <a:rPr lang="sr-Latn-RS" sz="2600" b="1" dirty="0">
                <a:solidFill>
                  <a:srgbClr val="C00000"/>
                </a:solidFill>
              </a:rPr>
              <a:t>Udeo u TV auditorijumu (share)</a:t>
            </a:r>
          </a:p>
          <a:p>
            <a:pPr marL="457200" lvl="1" indent="0" algn="just">
              <a:buNone/>
            </a:pPr>
            <a:r>
              <a:rPr lang="sr-Latn-CS" sz="2400" dirty="0"/>
              <a:t>predstavlja prosečno procentualno učešće gledalaca merene TV emisije u ukupnoj populaciji koja je u tom vremenu gledala bilo koji TV program</a:t>
            </a:r>
            <a:endParaRPr lang="en-US" sz="2400" dirty="0"/>
          </a:p>
          <a:p>
            <a:pPr marL="457200" lvl="1" indent="0">
              <a:buNone/>
            </a:pPr>
            <a:endParaRPr lang="sr-Latn-RS" sz="1100" dirty="0"/>
          </a:p>
          <a:p>
            <a:pPr lvl="1">
              <a:buClrTx/>
              <a:buFont typeface="Wingdings" pitchFamily="2" charset="2"/>
              <a:buChar char="q"/>
            </a:pPr>
            <a:r>
              <a:rPr lang="sr-Latn-RS" sz="2600" b="1" dirty="0">
                <a:solidFill>
                  <a:srgbClr val="C00000"/>
                </a:solidFill>
              </a:rPr>
              <a:t>Ukupan TV auditorijum (total TV ratings)</a:t>
            </a:r>
          </a:p>
          <a:p>
            <a:pPr marL="457200" lvl="1" indent="0" algn="just">
              <a:buNone/>
            </a:pPr>
            <a:r>
              <a:rPr lang="sr-Latn-CS" sz="2400" dirty="0"/>
              <a:t>iskazan u hiljadama (gledalaca) i procentima ukupne populacije koja je u to vreme gledala bilo koji TV program. </a:t>
            </a:r>
            <a:endParaRPr lang="en-US" sz="2400" dirty="0"/>
          </a:p>
          <a:p>
            <a:pPr marL="457200" lvl="1" indent="0">
              <a:buNone/>
            </a:pPr>
            <a:endParaRPr lang="sr-Latn-RS" sz="2600" dirty="0"/>
          </a:p>
          <a:p>
            <a:pPr lvl="1">
              <a:buFont typeface="Wingdings" pitchFamily="2" charset="2"/>
              <a:buChar char="q"/>
            </a:pPr>
            <a:endParaRPr lang="sr-Latn-RS" sz="1200" dirty="0"/>
          </a:p>
          <a:p>
            <a:pPr lvl="1">
              <a:buFont typeface="Wingdings" pitchFamily="2" charset="2"/>
              <a:buChar char="q"/>
            </a:pPr>
            <a:endParaRPr lang="sr-Latn-RS" sz="1200" dirty="0"/>
          </a:p>
          <a:p>
            <a:pPr>
              <a:buFont typeface="Wingdings" pitchFamily="2" charset="2"/>
              <a:buChar char="§"/>
            </a:pPr>
            <a:endParaRPr lang="sr-Latn-RS" sz="1600" dirty="0"/>
          </a:p>
        </p:txBody>
      </p:sp>
    </p:spTree>
    <p:extLst>
      <p:ext uri="{BB962C8B-B14F-4D97-AF65-F5344CB8AC3E}">
        <p14:creationId xmlns:p14="http://schemas.microsoft.com/office/powerpoint/2010/main" val="26208891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odule">
  <a:themeElements>
    <a:clrScheme name="Module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Module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odul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300000"/>
              </a:schemeClr>
            </a:gs>
            <a:gs pos="12000">
              <a:schemeClr val="phClr">
                <a:tint val="48000"/>
                <a:satMod val="300000"/>
              </a:schemeClr>
            </a:gs>
            <a:gs pos="20000">
              <a:schemeClr val="phClr">
                <a:tint val="49000"/>
                <a:satMod val="30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10000" t="-25000" r="10000" b="125000"/>
          </a:path>
        </a:gradFill>
        <a:blipFill>
          <a:blip xmlns:r="http://schemas.openxmlformats.org/officeDocument/2006/relationships" r:embed="rId1">
            <a:duotone>
              <a:schemeClr val="phClr">
                <a:shade val="75000"/>
                <a:satMod val="105000"/>
              </a:schemeClr>
              <a:schemeClr val="phClr">
                <a:tint val="95000"/>
                <a:satMod val="105000"/>
              </a:schemeClr>
            </a:duotone>
          </a:blip>
          <a:tile tx="0" ty="0" sx="38000" sy="38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Module</Template>
  <TotalTime>1222</TotalTime>
  <Words>499</Words>
  <Application>Microsoft Office PowerPoint</Application>
  <PresentationFormat>Widescreen</PresentationFormat>
  <Paragraphs>123</Paragraphs>
  <Slides>22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9" baseType="lpstr">
      <vt:lpstr>Arial</vt:lpstr>
      <vt:lpstr>Calibri</vt:lpstr>
      <vt:lpstr>Corbel</vt:lpstr>
      <vt:lpstr>Wingdings</vt:lpstr>
      <vt:lpstr>Wingdings 2</vt:lpstr>
      <vt:lpstr>Wingdings 3</vt:lpstr>
      <vt:lpstr>Module</vt:lpstr>
      <vt:lpstr>PROGRAMIRANJE I  ISTRAŽIVANJE GLEDANOSTI</vt:lpstr>
      <vt:lpstr>PROGRAMIRANJE</vt:lpstr>
      <vt:lpstr>PROGRAMIRANJE </vt:lpstr>
      <vt:lpstr>PROGRAMIRANJE </vt:lpstr>
      <vt:lpstr>PROGRAMIRANJE</vt:lpstr>
      <vt:lpstr>PROGRAMIRANJE </vt:lpstr>
      <vt:lpstr>ISTRAŽIVANJE GLEDANOSTI </vt:lpstr>
      <vt:lpstr>ISTRAŽIVANJE GLEDANOSTI </vt:lpstr>
      <vt:lpstr>ISTRAŽIVANJE GLEDANOSTI </vt:lpstr>
      <vt:lpstr>ISTRAŽIVANJE GLEDANOSTI</vt:lpstr>
      <vt:lpstr>ISTRAŽIVANJE GLEDANOSTI</vt:lpstr>
      <vt:lpstr>ISTRAŽIVANJE GLEDANOSTI</vt:lpstr>
      <vt:lpstr>ISTRAŽIVANJE GLEDANOSTI</vt:lpstr>
      <vt:lpstr>ISTRAŽIVANJE GLEDANOSTI </vt:lpstr>
      <vt:lpstr>ISTRAŽIVANJE GLEDANOSTI sedmični pregled TV stanica (15.04 – 21.04 2024.)</vt:lpstr>
      <vt:lpstr>ISTRAŽIVANJE GLEDANOSTI   prvih deset na RTS (15.04 – 21.04 2024.)</vt:lpstr>
      <vt:lpstr>MERENJE GLEDANOSTI</vt:lpstr>
      <vt:lpstr>MERENJE GLEDANOSTI</vt:lpstr>
      <vt:lpstr>MERENJE GLEDANOSTI</vt:lpstr>
      <vt:lpstr>MERENJE GLEDANOSTI</vt:lpstr>
      <vt:lpstr>MERENJE GLEDANOSTI</vt:lpstr>
      <vt:lpstr>MERENJE GLEDANOSTI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VESTI</dc:title>
  <dc:creator>Pixi</dc:creator>
  <cp:lastModifiedBy>Predrag Kajganić</cp:lastModifiedBy>
  <cp:revision>253</cp:revision>
  <dcterms:created xsi:type="dcterms:W3CDTF">2006-08-16T00:00:00Z</dcterms:created>
  <dcterms:modified xsi:type="dcterms:W3CDTF">2024-08-03T12:15:02Z</dcterms:modified>
</cp:coreProperties>
</file>