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304" r:id="rId2"/>
    <p:sldId id="306" r:id="rId3"/>
    <p:sldId id="307" r:id="rId4"/>
    <p:sldId id="308" r:id="rId5"/>
    <p:sldId id="309" r:id="rId6"/>
    <p:sldId id="310" r:id="rId7"/>
    <p:sldId id="312" r:id="rId8"/>
    <p:sldId id="313" r:id="rId9"/>
    <p:sldId id="314" r:id="rId10"/>
    <p:sldId id="315" r:id="rId11"/>
    <p:sldId id="316" r:id="rId12"/>
    <p:sldId id="31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5791200"/>
            <a:ext cx="4495800" cy="6080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KABLOVSKA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607" y="228600"/>
            <a:ext cx="7656786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5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642" y="1524000"/>
            <a:ext cx="7710715" cy="5181600"/>
          </a:xfrm>
        </p:spPr>
      </p:pic>
    </p:spTree>
    <p:extLst>
      <p:ext uri="{BB962C8B-B14F-4D97-AF65-F5344CB8AC3E}">
        <p14:creationId xmlns:p14="http://schemas.microsoft.com/office/powerpoint/2010/main" val="389631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308" y="1592262"/>
            <a:ext cx="6919384" cy="5189538"/>
          </a:xfrm>
        </p:spPr>
      </p:pic>
    </p:spTree>
    <p:extLst>
      <p:ext uri="{BB962C8B-B14F-4D97-AF65-F5344CB8AC3E}">
        <p14:creationId xmlns:p14="http://schemas.microsoft.com/office/powerpoint/2010/main" val="279753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1"/>
            <a:ext cx="11963400" cy="4724400"/>
          </a:xfrm>
        </p:spPr>
        <p:txBody>
          <a:bodyPr>
            <a:normAutofit/>
          </a:bodyPr>
          <a:lstStyle/>
          <a:p>
            <a:pPr>
              <a:buClrTx/>
            </a:pPr>
            <a:endParaRPr lang="sr-Latn-RS" sz="2000" b="1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Osnovne karakteristike interaktivnosti</a:t>
            </a:r>
          </a:p>
          <a:p>
            <a:pPr marL="118872" indent="0">
              <a:buNone/>
            </a:pPr>
            <a:endParaRPr lang="sr-Latn-RS" sz="1400" b="1" dirty="0"/>
          </a:p>
          <a:p>
            <a:pPr lvl="0">
              <a:buClrTx/>
            </a:pPr>
            <a:r>
              <a:rPr lang="hr-HR" sz="2400" dirty="0"/>
              <a:t>interaktivni program je projektovan pre za individualno posmatranje nego za gledanje u grupi;</a:t>
            </a:r>
          </a:p>
          <a:p>
            <a:pPr marL="118872" indent="0">
              <a:buNone/>
            </a:pPr>
            <a:endParaRPr lang="en-US" sz="2400" dirty="0"/>
          </a:p>
          <a:p>
            <a:pPr lvl="0">
              <a:buClrTx/>
            </a:pPr>
            <a:r>
              <a:rPr lang="hr-HR" sz="2400" dirty="0"/>
              <a:t>posmatranje se obavlja u korisničkom vremenskom okviru koje nije linearno i koje korisnik sam kontroliše (kao listanje časopisa);</a:t>
            </a:r>
          </a:p>
          <a:p>
            <a:pPr marL="118872" indent="0">
              <a:buNone/>
            </a:pPr>
            <a:endParaRPr lang="en-US" sz="2400" dirty="0"/>
          </a:p>
          <a:p>
            <a:pPr lvl="0">
              <a:buClrTx/>
            </a:pPr>
            <a:r>
              <a:rPr lang="hr-HR" sz="2400" dirty="0"/>
              <a:t>distribucija interaktivnih sadržaja je individualni proces (sadržaji se prozivaju po samostalnom izboru korisnika).</a:t>
            </a:r>
            <a:endParaRPr lang="en-US" sz="2400" dirty="0"/>
          </a:p>
          <a:p>
            <a:pPr marL="118872" indent="0">
              <a:buNone/>
            </a:pPr>
            <a:endParaRPr lang="sr-Latn-RS" sz="2800" b="1" dirty="0"/>
          </a:p>
          <a:p>
            <a:endParaRPr lang="sr-Latn-RS" sz="2800" b="1" dirty="0"/>
          </a:p>
          <a:p>
            <a:endParaRPr lang="sr-Latn-RS" sz="2400" dirty="0"/>
          </a:p>
          <a:p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endParaRPr lang="sr-Latn-R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40316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KABLOVSKA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1"/>
            <a:ext cx="11963400" cy="5257799"/>
          </a:xfrm>
        </p:spPr>
        <p:txBody>
          <a:bodyPr>
            <a:noAutofit/>
          </a:bodyPr>
          <a:lstStyle/>
          <a:p>
            <a:pPr marL="118872" indent="0">
              <a:buClrTx/>
              <a:buNone/>
            </a:pPr>
            <a:endParaRPr lang="sr-Latn-RS" sz="1200" b="1" dirty="0"/>
          </a:p>
          <a:p>
            <a:pPr>
              <a:buClrTx/>
            </a:pPr>
            <a:r>
              <a:rPr lang="sr-Latn-RS" sz="2400" b="1" dirty="0"/>
              <a:t>KDS</a:t>
            </a:r>
            <a:r>
              <a:rPr lang="sr-Latn-RS" sz="2400" dirty="0"/>
              <a:t> = hardware (magistrala)</a:t>
            </a:r>
          </a:p>
          <a:p>
            <a:pPr>
              <a:buClrTx/>
            </a:pPr>
            <a:r>
              <a:rPr lang="sr-Latn-RS" sz="2400" b="1" dirty="0"/>
              <a:t>Kablovska TV </a:t>
            </a:r>
            <a:r>
              <a:rPr lang="sr-Latn-RS" sz="2400" dirty="0"/>
              <a:t>= software (sadržaj)</a:t>
            </a:r>
          </a:p>
          <a:p>
            <a:pPr marL="118872" indent="0">
              <a:buNone/>
            </a:pPr>
            <a:endParaRPr lang="sr-Latn-RS" sz="1200" dirty="0"/>
          </a:p>
          <a:p>
            <a:pPr>
              <a:buClrTx/>
            </a:pPr>
            <a:r>
              <a:rPr lang="sr-Latn-RS" sz="2400" dirty="0"/>
              <a:t>KDS 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000" dirty="0"/>
              <a:t>satelitske TV (HRT, RTL, CNN, BBC world ...) 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000" dirty="0"/>
              <a:t>terestrijalne TV (RTS, PINK, PRVA, HAPPY ...) 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000" dirty="0"/>
              <a:t>Kablovska TV – samo putem kabla (KDS)</a:t>
            </a:r>
          </a:p>
          <a:p>
            <a:endParaRPr lang="sr-Latn-RS" sz="1200" dirty="0"/>
          </a:p>
          <a:p>
            <a:pPr>
              <a:buClrTx/>
            </a:pPr>
            <a:r>
              <a:rPr lang="sr-Latn-RS" sz="2400" dirty="0"/>
              <a:t>Domaće kablovske TV</a:t>
            </a:r>
          </a:p>
          <a:p>
            <a:pPr marL="118872" indent="0">
              <a:buNone/>
            </a:pPr>
            <a:r>
              <a:rPr lang="sr-Latn-RS" sz="2400" dirty="0"/>
              <a:t>     </a:t>
            </a:r>
            <a:r>
              <a:rPr lang="sr-Latn-RS" sz="2000" dirty="0"/>
              <a:t>(CINEMANIA, PRVA PLUS, ULTRA, N1, NOVA S, ARENA, SK, K1 ...)</a:t>
            </a:r>
          </a:p>
          <a:p>
            <a:pPr marL="118872" indent="0">
              <a:buNone/>
            </a:pPr>
            <a:endParaRPr lang="sr-Latn-RS" sz="2000" dirty="0"/>
          </a:p>
          <a:p>
            <a:pPr>
              <a:buClrTx/>
            </a:pPr>
            <a:r>
              <a:rPr lang="sr-Latn-RS" sz="2400" dirty="0"/>
              <a:t>Inostrane kablovske TV</a:t>
            </a:r>
          </a:p>
          <a:p>
            <a:pPr marL="118872" indent="0">
              <a:buNone/>
            </a:pPr>
            <a:r>
              <a:rPr lang="sr-Latn-RS" sz="2400" dirty="0"/>
              <a:t>     </a:t>
            </a:r>
            <a:r>
              <a:rPr lang="sr-Latn-RS" sz="2000" dirty="0"/>
              <a:t>(1000, HISTORY, HBO, CINEMAX ...)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9049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KABLOVSKA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sr-Latn-RS" sz="2400" b="1" dirty="0"/>
              <a:t>Prednosti kablovske TV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400" dirty="0"/>
              <a:t>raznovrsna ponuda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400" dirty="0"/>
              <a:t>žanrovska opredeljenost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400" dirty="0"/>
              <a:t>zakupljeni kanali po izboru – plati pa gledaj</a:t>
            </a:r>
          </a:p>
          <a:p>
            <a:pPr marL="808038" indent="-177800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400" dirty="0"/>
              <a:t>kvalitetan prijem</a:t>
            </a:r>
          </a:p>
          <a:p>
            <a:pPr marL="118872" indent="0">
              <a:buNone/>
            </a:pPr>
            <a:endParaRPr lang="sr-Latn-R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90AF7C-36F5-4C6B-FDC6-D5C6A6311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2038350"/>
            <a:ext cx="4135932" cy="413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7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8100" y="5791200"/>
            <a:ext cx="4724400" cy="6080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INTERAKTIVNA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950" y="355473"/>
            <a:ext cx="5880099" cy="441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2"/>
            <a:ext cx="11887200" cy="4625609"/>
          </a:xfrm>
        </p:spPr>
        <p:txBody>
          <a:bodyPr>
            <a:normAutofit/>
          </a:bodyPr>
          <a:lstStyle/>
          <a:p>
            <a:pPr>
              <a:buClrTx/>
            </a:pPr>
            <a:endParaRPr lang="sr-Latn-RS" sz="1800" b="1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2400" dirty="0"/>
              <a:t>Razmena informacija između emitera i gledaoca (dvosmerna komunikacija)</a:t>
            </a:r>
          </a:p>
          <a:p>
            <a:pPr marL="118872" indent="0">
              <a:buNone/>
            </a:pPr>
            <a:endParaRPr lang="sr-Latn-RS" sz="2800" b="1" dirty="0"/>
          </a:p>
          <a:p>
            <a:pPr>
              <a:buClrTx/>
            </a:pPr>
            <a:r>
              <a:rPr lang="sr-Latn-RS" sz="2400" b="1" i="1" u="sng" dirty="0">
                <a:solidFill>
                  <a:srgbClr val="C00000"/>
                </a:solidFill>
              </a:rPr>
              <a:t>Niska interaktivnost </a:t>
            </a:r>
            <a:r>
              <a:rPr lang="sr-Latn-RS" sz="2400" dirty="0"/>
              <a:t>- daljinski upravljač i teletext</a:t>
            </a:r>
          </a:p>
          <a:p>
            <a:pPr marL="118872" indent="0">
              <a:buNone/>
            </a:pPr>
            <a:r>
              <a:rPr lang="sr-Latn-RS" sz="1800" dirty="0"/>
              <a:t>      </a:t>
            </a:r>
            <a:r>
              <a:rPr lang="sr-Latn-RS" sz="2400" dirty="0"/>
              <a:t>kontrola praćenja sadržaja ali ne i sam sadržaj</a:t>
            </a:r>
            <a:endParaRPr lang="sr-Latn-RS" sz="1800" dirty="0"/>
          </a:p>
          <a:p>
            <a:pPr marL="118872" indent="0">
              <a:buNone/>
            </a:pPr>
            <a:endParaRPr lang="sr-Latn-RS" sz="2400" dirty="0"/>
          </a:p>
          <a:p>
            <a:pPr>
              <a:buClrTx/>
            </a:pPr>
            <a:r>
              <a:rPr lang="sr-Latn-RS" sz="2400" b="1" i="1" u="sng" dirty="0">
                <a:solidFill>
                  <a:srgbClr val="C00000"/>
                </a:solidFill>
              </a:rPr>
              <a:t>Srednja interaktivnost</a:t>
            </a:r>
            <a:r>
              <a:rPr lang="sr-Latn-RS" sz="2400" i="1" u="sng" dirty="0">
                <a:solidFill>
                  <a:srgbClr val="C00000"/>
                </a:solidFill>
              </a:rPr>
              <a:t> </a:t>
            </a:r>
            <a:r>
              <a:rPr lang="sr-Latn-RS" sz="2400" dirty="0"/>
              <a:t>– video na zahtev i biranje podsadržaja,</a:t>
            </a:r>
          </a:p>
          <a:p>
            <a:pPr marL="118872" indent="0">
              <a:buNone/>
            </a:pPr>
            <a:r>
              <a:rPr lang="sr-Latn-RS" sz="1800" dirty="0"/>
              <a:t>      </a:t>
            </a:r>
            <a:r>
              <a:rPr lang="sr-Latn-RS" sz="2400" dirty="0"/>
              <a:t>unapred pripremljenji sadržaji</a:t>
            </a:r>
            <a:endParaRPr lang="sr-Latn-RS" sz="1800" dirty="0"/>
          </a:p>
          <a:p>
            <a:pPr marL="118872" indent="0">
              <a:buNone/>
            </a:pPr>
            <a:endParaRPr lang="sr-Latn-RS" sz="2400" dirty="0"/>
          </a:p>
          <a:p>
            <a:pPr>
              <a:buClrTx/>
            </a:pPr>
            <a:r>
              <a:rPr lang="sr-Latn-RS" sz="2400" b="1" i="1" u="sng" dirty="0">
                <a:solidFill>
                  <a:srgbClr val="C00000"/>
                </a:solidFill>
              </a:rPr>
              <a:t>Visoka interaktivnost </a:t>
            </a:r>
            <a:r>
              <a:rPr lang="sr-Latn-RS" sz="2400" dirty="0"/>
              <a:t>– uticanje na sadržaj</a:t>
            </a:r>
          </a:p>
          <a:p>
            <a:pPr marL="118872" indent="0">
              <a:buNone/>
            </a:pPr>
            <a:r>
              <a:rPr lang="sr-Latn-RS" sz="1800" dirty="0"/>
              <a:t>      </a:t>
            </a:r>
            <a:r>
              <a:rPr lang="sr-Latn-RS" sz="2400" dirty="0"/>
              <a:t>biranje ugla posmatranja, raspleta radnje, kreiranje radnje</a:t>
            </a:r>
            <a:endParaRPr lang="sr-Latn-RS" sz="18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endParaRPr lang="sr-Latn-R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9904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1963400" cy="5105401"/>
          </a:xfrm>
        </p:spPr>
        <p:txBody>
          <a:bodyPr>
            <a:normAutofit fontScale="77500" lnSpcReduction="20000"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3400" b="1" dirty="0">
                <a:solidFill>
                  <a:srgbClr val="C00000"/>
                </a:solidFill>
              </a:rPr>
              <a:t>Interaktivni servis</a:t>
            </a:r>
          </a:p>
          <a:p>
            <a:pPr marL="118872" indent="0">
              <a:buNone/>
            </a:pPr>
            <a:endParaRPr lang="sr-Latn-RS" sz="1400" b="1" dirty="0"/>
          </a:p>
          <a:p>
            <a:pPr marL="719138" indent="-177800">
              <a:buClrTx/>
              <a:buFont typeface="Wingdings" pitchFamily="2" charset="2"/>
              <a:buChar char="ü"/>
            </a:pPr>
            <a:r>
              <a:rPr lang="sr-Latn-RS" sz="3400" dirty="0"/>
              <a:t>Sadržaji koji nisu proistekli iz TV programa</a:t>
            </a:r>
          </a:p>
          <a:p>
            <a:pPr marL="719138" indent="-177800">
              <a:buClrTx/>
              <a:buFont typeface="Wingdings" pitchFamily="2" charset="2"/>
              <a:buChar char="ü"/>
            </a:pPr>
            <a:endParaRPr lang="sr-Latn-RS" dirty="0"/>
          </a:p>
          <a:p>
            <a:pPr marL="719138" indent="-177800">
              <a:buClrTx/>
              <a:buFont typeface="Wingdings" pitchFamily="2" charset="2"/>
              <a:buChar char="ü"/>
            </a:pPr>
            <a:r>
              <a:rPr lang="sr-Latn-RS" sz="3400" dirty="0"/>
              <a:t>Koristi se TV i set top box za različite servise</a:t>
            </a:r>
          </a:p>
          <a:p>
            <a:pPr marL="118872" indent="0">
              <a:buNone/>
            </a:pPr>
            <a:endParaRPr lang="sr-Latn-RS" sz="900" b="1" dirty="0"/>
          </a:p>
          <a:p>
            <a:pPr marL="1619250" indent="-31908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600" dirty="0"/>
              <a:t>home shopping </a:t>
            </a:r>
            <a:endParaRPr lang="en-US" sz="2600" dirty="0"/>
          </a:p>
          <a:p>
            <a:pPr marL="1619250" indent="-31908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600" dirty="0"/>
              <a:t>home banking </a:t>
            </a:r>
            <a:endParaRPr lang="en-US" sz="2600" dirty="0"/>
          </a:p>
          <a:p>
            <a:pPr marL="1619250" indent="-31908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600" dirty="0"/>
              <a:t>EPG </a:t>
            </a:r>
            <a:endParaRPr lang="en-US" sz="2600" dirty="0"/>
          </a:p>
          <a:p>
            <a:pPr marL="1619250" indent="-31908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hr-HR" sz="2600" dirty="0"/>
              <a:t>PPV (plati pa gledaj)</a:t>
            </a:r>
            <a:endParaRPr lang="en-US" sz="2600" dirty="0"/>
          </a:p>
          <a:p>
            <a:pPr marL="118872" indent="0">
              <a:buNone/>
            </a:pPr>
            <a:endParaRPr lang="sr-Latn-RS" sz="2200" b="1" dirty="0"/>
          </a:p>
          <a:p>
            <a:endParaRPr lang="sr-Latn-RS" sz="1400" b="1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3400" b="1" dirty="0">
                <a:solidFill>
                  <a:srgbClr val="C00000"/>
                </a:solidFill>
              </a:rPr>
              <a:t>Interaktivni program</a:t>
            </a:r>
          </a:p>
          <a:p>
            <a:endParaRPr lang="sr-Latn-RS" sz="1700" b="1" dirty="0"/>
          </a:p>
          <a:p>
            <a:pPr marL="719138" indent="-177800">
              <a:buClrTx/>
              <a:buFont typeface="Wingdings" pitchFamily="2" charset="2"/>
              <a:buChar char="ü"/>
            </a:pPr>
            <a:r>
              <a:rPr lang="sr-Latn-RS" sz="3400" dirty="0"/>
              <a:t>Sadržaji direktno proistekli iz TV programa i međusobno su uslovljeni</a:t>
            </a:r>
          </a:p>
          <a:p>
            <a:pPr marL="118872" indent="0">
              <a:buNone/>
            </a:pPr>
            <a:endParaRPr lang="sr-Latn-RS" sz="1300" dirty="0"/>
          </a:p>
          <a:p>
            <a:pPr marL="1616075" indent="-36353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sr-Latn-RS" sz="2600" dirty="0"/>
              <a:t>izbor ugla posmatranja sportskog događaja</a:t>
            </a:r>
          </a:p>
          <a:p>
            <a:pPr marL="1616075" indent="-36353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sr-Latn-RS" sz="2600" dirty="0"/>
              <a:t>poziv i pregled dodatnih sadržaja</a:t>
            </a:r>
          </a:p>
          <a:p>
            <a:pPr marL="1616075" indent="-363538">
              <a:lnSpc>
                <a:spcPct val="120000"/>
              </a:lnSpc>
              <a:buClrTx/>
              <a:buFont typeface="Arial" pitchFamily="34" charset="0"/>
              <a:buChar char="•"/>
            </a:pPr>
            <a:r>
              <a:rPr lang="sr-Latn-RS" sz="2600" dirty="0"/>
              <a:t>učestvovanje u kvizu, glasanju ...</a:t>
            </a:r>
          </a:p>
          <a:p>
            <a:endParaRPr lang="sr-Latn-RS" sz="2400" dirty="0"/>
          </a:p>
          <a:p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sr-Latn-RS" sz="2400" dirty="0"/>
          </a:p>
          <a:p>
            <a:endParaRPr lang="sr-Latn-RS" sz="2400" b="1" dirty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7230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365" y="1524000"/>
            <a:ext cx="7143270" cy="5105400"/>
          </a:xfrm>
        </p:spPr>
      </p:pic>
    </p:spTree>
    <p:extLst>
      <p:ext uri="{BB962C8B-B14F-4D97-AF65-F5344CB8AC3E}">
        <p14:creationId xmlns:p14="http://schemas.microsoft.com/office/powerpoint/2010/main" val="428363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609" y="1535113"/>
            <a:ext cx="6944782" cy="5208587"/>
          </a:xfrm>
        </p:spPr>
      </p:pic>
    </p:spTree>
    <p:extLst>
      <p:ext uri="{BB962C8B-B14F-4D97-AF65-F5344CB8AC3E}">
        <p14:creationId xmlns:p14="http://schemas.microsoft.com/office/powerpoint/2010/main" val="2781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INTERAKTIVNA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89" y="2040071"/>
            <a:ext cx="5450911" cy="436072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696" y="2040071"/>
            <a:ext cx="5814304" cy="436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16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991</TotalTime>
  <Words>302</Words>
  <Application>Microsoft Office PowerPoint</Application>
  <PresentationFormat>Widescreen</PresentationFormat>
  <Paragraphs>89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KABLOVSKA TV</vt:lpstr>
      <vt:lpstr>KABLOVSKA TV</vt:lpstr>
      <vt:lpstr>KABLOVSKA TV</vt:lpstr>
      <vt:lpstr>INTERAKTIVNA TV</vt:lpstr>
      <vt:lpstr>INTERAKTIVNA TV</vt:lpstr>
      <vt:lpstr>INTERAKTIVNA TV</vt:lpstr>
      <vt:lpstr>INTERAKTIVNA TV</vt:lpstr>
      <vt:lpstr>INTERAKTIVNA TV</vt:lpstr>
      <vt:lpstr>INTERAKTIVNA TV</vt:lpstr>
      <vt:lpstr>INTERAKTIVNA TV</vt:lpstr>
      <vt:lpstr>INTERAKTIVNA TV</vt:lpstr>
      <vt:lpstr>INTERAKTIVNA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345</cp:revision>
  <dcterms:created xsi:type="dcterms:W3CDTF">2006-08-16T00:00:00Z</dcterms:created>
  <dcterms:modified xsi:type="dcterms:W3CDTF">2024-08-03T12:09:07Z</dcterms:modified>
</cp:coreProperties>
</file>