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56" r:id="rId2"/>
    <p:sldId id="268" r:id="rId3"/>
    <p:sldId id="315" r:id="rId4"/>
    <p:sldId id="314" r:id="rId5"/>
    <p:sldId id="313" r:id="rId6"/>
    <p:sldId id="305" r:id="rId7"/>
    <p:sldId id="297" r:id="rId8"/>
    <p:sldId id="298" r:id="rId9"/>
    <p:sldId id="276" r:id="rId10"/>
    <p:sldId id="277" r:id="rId11"/>
    <p:sldId id="306" r:id="rId12"/>
    <p:sldId id="300" r:id="rId13"/>
    <p:sldId id="310" r:id="rId14"/>
    <p:sldId id="301" r:id="rId15"/>
    <p:sldId id="311" r:id="rId16"/>
    <p:sldId id="302" r:id="rId17"/>
    <p:sldId id="312" r:id="rId18"/>
    <p:sldId id="303" r:id="rId19"/>
    <p:sldId id="30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84" d="100"/>
          <a:sy n="84" d="100"/>
        </p:scale>
        <p:origin x="90" y="4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5715000"/>
            <a:ext cx="8077200" cy="685800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TV I MANIPULACIJA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28600"/>
            <a:ext cx="6705599" cy="4654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Makrotelevizija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524000"/>
            <a:ext cx="8915400" cy="52578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400" b="1" dirty="0">
                <a:latin typeface="Calibri" pitchFamily="34" charset="0"/>
              </a:rPr>
              <a:t> </a:t>
            </a:r>
            <a:endParaRPr lang="sr-Latn-RS" sz="1400" b="1" dirty="0"/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1752600"/>
            <a:ext cx="96012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86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Makrotelevizija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2039600" cy="5257800"/>
          </a:xfrm>
        </p:spPr>
        <p:txBody>
          <a:bodyPr>
            <a:normAutofit/>
          </a:bodyPr>
          <a:lstStyle/>
          <a:p>
            <a:pPr marL="688975" lvl="1" indent="-33337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nacionalna mreža</a:t>
            </a:r>
            <a:r>
              <a:rPr lang="vi-VN" sz="2400" dirty="0">
                <a:latin typeface="Corbel" pitchFamily="34" charset="0"/>
              </a:rPr>
              <a:t>, određena težnjom da dopre do što većeg broja TV gledalaca</a:t>
            </a:r>
            <a:endParaRPr lang="sr-Latn-RS" sz="2400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b="1" dirty="0"/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svemoćni predajnik - nebrojeni izolovani primaoci, pa je emitovanje centrifugalno i jednosmerno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sadržaj emisija, bez obzira na naziv – informativan, obrazovan, gradski, kulturan – ima šansu da prođe samo ako se smesti u </a:t>
            </a:r>
            <a:r>
              <a:rPr lang="sr-Latn-RS" sz="2400" dirty="0">
                <a:latin typeface="Corbel" pitchFamily="34" charset="0"/>
              </a:rPr>
              <a:t>utvrđene</a:t>
            </a:r>
            <a:r>
              <a:rPr lang="vi-VN" sz="2400" dirty="0">
                <a:latin typeface="Corbel" pitchFamily="34" charset="0"/>
              </a:rPr>
              <a:t> okvire</a:t>
            </a:r>
            <a:endParaRPr lang="sr-Latn-RS" sz="2400" dirty="0">
              <a:latin typeface="Corbel" pitchFamily="34" charset="0"/>
            </a:endParaRPr>
          </a:p>
          <a:p>
            <a:pPr marL="6413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z</a:t>
            </a:r>
            <a:r>
              <a:rPr lang="vi-VN" sz="2400" dirty="0">
                <a:latin typeface="Corbel" pitchFamily="34" charset="0"/>
              </a:rPr>
              <a:t>bog svoje zavisnosti od struktura vlasti, makrotelevizija teži da funkcioniše </a:t>
            </a:r>
            <a:r>
              <a:rPr lang="sr-Latn-RS" sz="2400" dirty="0">
                <a:latin typeface="Corbel" pitchFamily="34" charset="0"/>
              </a:rPr>
              <a:t>tako što </a:t>
            </a:r>
            <a:r>
              <a:rPr lang="vi-VN" sz="2400" dirty="0">
                <a:latin typeface="Corbel" pitchFamily="34" charset="0"/>
              </a:rPr>
              <a:t>obezbeđuj</a:t>
            </a: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 što efikasniju regulaciju, odnosno homogeniju produkciju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5105400"/>
            <a:ext cx="2671153" cy="1473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5106767"/>
            <a:ext cx="2602857" cy="146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5105258"/>
            <a:ext cx="1517701" cy="151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10800" y="5092993"/>
            <a:ext cx="1578409" cy="1578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080" r="23321"/>
          <a:stretch/>
        </p:blipFill>
        <p:spPr bwMode="auto">
          <a:xfrm>
            <a:off x="8077200" y="5087163"/>
            <a:ext cx="1752600" cy="159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437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Mezotelevizija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524000"/>
            <a:ext cx="89154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400" b="1" dirty="0">
                <a:latin typeface="Corbel" pitchFamily="34" charset="0"/>
              </a:rPr>
              <a:t> </a:t>
            </a:r>
            <a:endParaRPr lang="sr-Latn-RS" sz="1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1728927"/>
            <a:ext cx="7465200" cy="478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94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Mezotelevizija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963400" cy="5257800"/>
          </a:xfrm>
        </p:spPr>
        <p:txBody>
          <a:bodyPr>
            <a:normAutofit/>
          </a:bodyPr>
          <a:lstStyle/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lokalna ili regionalna</a:t>
            </a:r>
            <a:r>
              <a:rPr lang="vi-VN" sz="2400" dirty="0">
                <a:latin typeface="Corbel" pitchFamily="34" charset="0"/>
              </a:rPr>
              <a:t> televizija, koja se još naziva komunalnom 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b="1" dirty="0">
              <a:latin typeface="Corbel" pitchFamily="34" charset="0"/>
            </a:endParaRP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začetnik novog tipa društvenih interakcija</a:t>
            </a:r>
            <a:r>
              <a:rPr lang="vi-VN" sz="2400" dirty="0"/>
              <a:t> </a:t>
            </a:r>
            <a:endParaRPr lang="sr-Latn-RS" sz="2400" dirty="0"/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b="1" dirty="0"/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umesto podele na predajnike sa jedne strane i primaoce sa druge, gledalac može biti ispred ekrana, za mikrofonom ili držati kameru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r>
              <a:rPr lang="sr-Latn-RS" sz="2000" b="1" dirty="0">
                <a:latin typeface="Corbel" pitchFamily="34" charset="0"/>
              </a:rPr>
              <a:t> </a:t>
            </a: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tež</a:t>
            </a:r>
            <a:r>
              <a:rPr lang="sr-Latn-RS" sz="2400" dirty="0">
                <a:latin typeface="Corbel" pitchFamily="34" charset="0"/>
              </a:rPr>
              <a:t>i</a:t>
            </a:r>
            <a:r>
              <a:rPr lang="vi-VN" sz="2400" dirty="0">
                <a:latin typeface="Corbel" pitchFamily="34" charset="0"/>
              </a:rPr>
              <a:t> da oponaša makrotelevizij</a:t>
            </a:r>
            <a:r>
              <a:rPr lang="sr-Latn-RS" sz="2400" dirty="0">
                <a:latin typeface="Corbel" pitchFamily="34" charset="0"/>
              </a:rPr>
              <a:t>u</a:t>
            </a:r>
            <a:r>
              <a:rPr lang="vi-VN" sz="2400" dirty="0">
                <a:latin typeface="Corbel" pitchFamily="34" charset="0"/>
              </a:rPr>
              <a:t>, a TV gledaoci uglavnom očekuju od lokalnih emisija da se </a:t>
            </a:r>
            <a:r>
              <a:rPr lang="sr-Latn-RS" sz="2400" dirty="0">
                <a:latin typeface="Corbel" pitchFamily="34" charset="0"/>
              </a:rPr>
              <a:t>prilagode</a:t>
            </a:r>
            <a:r>
              <a:rPr lang="vi-VN" sz="2400" dirty="0">
                <a:latin typeface="Corbel" pitchFamily="34" charset="0"/>
              </a:rPr>
              <a:t> onome što smatraju “velikom“ televizijom 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922" y="4891814"/>
            <a:ext cx="2950405" cy="17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755" r="16631"/>
          <a:stretch/>
        </p:blipFill>
        <p:spPr bwMode="auto">
          <a:xfrm>
            <a:off x="3763848" y="4874482"/>
            <a:ext cx="2389302" cy="182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56" r="12211"/>
          <a:stretch/>
        </p:blipFill>
        <p:spPr bwMode="auto">
          <a:xfrm>
            <a:off x="6493196" y="4812955"/>
            <a:ext cx="2936554" cy="187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1713" y="4787812"/>
            <a:ext cx="1837365" cy="1837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67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Mikrotelevizija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524000"/>
            <a:ext cx="89154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192" y="1600200"/>
            <a:ext cx="8327809" cy="501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9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Mikrotelevizija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2400" dirty="0">
              <a:latin typeface="Corbel" pitchFamily="34" charset="0"/>
            </a:endParaRP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individualna</a:t>
            </a:r>
            <a:r>
              <a:rPr lang="vi-VN" sz="2400" dirty="0">
                <a:latin typeface="Corbel" pitchFamily="34" charset="0"/>
              </a:rPr>
              <a:t> ili grupna televizija čiji je glavni instrument video oprem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 koja omogućava praktično svakome da snimi i izmontira emisiju</a:t>
            </a:r>
            <a:r>
              <a:rPr lang="sr-Latn-RS" sz="2400" dirty="0">
                <a:latin typeface="Corbel" pitchFamily="34" charset="0"/>
              </a:rPr>
              <a:t> (YouTube)</a:t>
            </a:r>
            <a:r>
              <a:rPr lang="vi-VN" sz="2400" dirty="0">
                <a:latin typeface="Corbel" pitchFamily="34" charset="0"/>
              </a:rPr>
              <a:t> 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b="1" dirty="0">
              <a:latin typeface="Corbel" pitchFamily="34" charset="0"/>
            </a:endParaRP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>
                <a:latin typeface="Corbel" pitchFamily="34" charset="0"/>
              </a:rPr>
              <a:t>ne postoji odnos predajnika i primaoca, jer pojedinac objedinjuje i jedno i drugo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b="1" dirty="0"/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daje novu dimenziju pojmovima obrazovanja, informacija, kreativnost putem koje kultura prestaje da bude nešto što se prima, već postaje akcija u kojoj se učestvuje</a:t>
            </a: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5089" y="4800600"/>
            <a:ext cx="2864963" cy="1487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2602" y="4800599"/>
            <a:ext cx="2617474" cy="147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4800600"/>
            <a:ext cx="1472329" cy="147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924" y="4800598"/>
            <a:ext cx="2804437" cy="147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957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Megatelevizija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524000"/>
            <a:ext cx="89154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1600200"/>
            <a:ext cx="77724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65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Megatelevizija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televizija </a:t>
            </a: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preko satelita </a:t>
            </a:r>
            <a:r>
              <a:rPr lang="sr-Latn-RS" sz="2400" dirty="0">
                <a:latin typeface="Corbel" pitchFamily="34" charset="0"/>
              </a:rPr>
              <a:t>koja </a:t>
            </a:r>
            <a:r>
              <a:rPr lang="vi-VN" sz="2400" dirty="0">
                <a:latin typeface="Corbel" pitchFamily="34" charset="0"/>
              </a:rPr>
              <a:t>izlazi iz okvira nacionalnog suvereniteta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b="1" dirty="0">
              <a:latin typeface="Corbel" pitchFamily="34" charset="0"/>
            </a:endParaRP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>
                <a:latin typeface="Corbel" pitchFamily="34" charset="0"/>
              </a:rPr>
              <a:t>za razliku od makrotelevizije ima za cilj da dopre do gledaoca izvan svoje teritorije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b="1" dirty="0"/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postaje konkurencija makroteleviziji na određenoj teritoriji, a inicira stvaranje  mezotelevizije (lokalna TV)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informacija teži više da pogodi svoj cilj nego da uspostavi komunikaciju koja podrazumeva razmenu</a:t>
            </a: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progres TV nije uslovio širenje naše svesti, već izazvao prezasićenje informacijama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588" y="5537029"/>
            <a:ext cx="2395712" cy="1197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333" y="5524608"/>
            <a:ext cx="12192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6475" y="5524608"/>
            <a:ext cx="2183390" cy="122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4920" y="5524608"/>
            <a:ext cx="1222698" cy="122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573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Šta je šta?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9634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1600" b="1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MAKROTELEVIZIJA</a:t>
            </a:r>
            <a:r>
              <a:rPr lang="sr-Latn-RS" sz="2400" dirty="0">
                <a:latin typeface="Corbel" pitchFamily="34" charset="0"/>
              </a:rPr>
              <a:t> -</a:t>
            </a:r>
            <a:r>
              <a:rPr lang="vi-VN" sz="2400" dirty="0">
                <a:latin typeface="Corbel" pitchFamily="34" charset="0"/>
              </a:rPr>
              <a:t> jednosmerno deluje od jednog predajnika ka mnoštvu primalaca, manje je sredstvo komunikacije, a više instrument difuzije. 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MEGATELEVIZIJA</a:t>
            </a:r>
            <a:r>
              <a:rPr lang="sr-Latn-RS" sz="2400" dirty="0">
                <a:latin typeface="Corbel" pitchFamily="34" charset="0"/>
              </a:rPr>
              <a:t> nije uslovila širenje naše svesti, već nasuprot tome izazvala prezasićenje informacijama čiji se često razarajući karakter više ne može prikriti.</a:t>
            </a:r>
            <a:r>
              <a:rPr lang="vi-VN" sz="2400" dirty="0">
                <a:latin typeface="Corbel" pitchFamily="34" charset="0"/>
              </a:rPr>
              <a:t>Informacija teži više da pogodi svoj cilj nego da uspostavi komunikaciju kaja podrazumeva razmenu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MEZOTELEVIZIJA</a:t>
            </a:r>
            <a:r>
              <a:rPr lang="sr-Latn-RS" sz="2400" dirty="0">
                <a:latin typeface="Corbel" pitchFamily="34" charset="0"/>
              </a:rPr>
              <a:t> teži da rekonstruiše ljudske odnose na nivou opšteg mesta, unutar ograničenog prostora u okviru koga se odvija naš život 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vi-VN" sz="2000" b="1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MIKROTELEVIZIJA</a:t>
            </a:r>
            <a:r>
              <a:rPr lang="sr-Latn-RS" sz="2400" dirty="0">
                <a:latin typeface="Corbel" pitchFamily="34" charset="0"/>
              </a:rPr>
              <a:t> – kablovska i interaktivna (dvosmerna) ukida podvajanje stvaralac-primalac (gledalac preuzima programsku i kreativnu odgovornost)</a:t>
            </a: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0046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1" y="1600201"/>
            <a:ext cx="4394107" cy="511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97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Oblici medijskih manipulacija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3340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1100" b="1" dirty="0"/>
          </a:p>
          <a:p>
            <a:pPr marL="719138" lvl="1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anose="05000000000000000000" pitchFamily="2" charset="2"/>
              <a:buChar char="ü"/>
            </a:pPr>
            <a:r>
              <a:rPr lang="sr-Latn-RS" sz="2400" b="1" dirty="0"/>
              <a:t>Lažna vest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/>
              <a:t>Lažna vest ne mora biti bazirana isključivo na lažnoj informaciji, već samo jedan njen deo može biti izmišljen, dok je ostatak sadržaja tačan ili činjenično neutralan.</a:t>
            </a:r>
          </a:p>
          <a:p>
            <a:pPr marL="355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700" dirty="0"/>
          </a:p>
          <a:p>
            <a:pPr marL="719138" lvl="1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anose="05000000000000000000" pitchFamily="2" charset="2"/>
              <a:buChar char="ü"/>
            </a:pPr>
            <a:r>
              <a:rPr lang="sr-Latn-RS" sz="2400" b="1" dirty="0"/>
              <a:t>Dezinformacija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/>
              <a:t>Dezinformacija je medijska manipulacija koja se zasniva na činjenicama, ali ih pogrešno predstavlja - sadrži “miks” činjenica i netačnih informacija ili poluistina.</a:t>
            </a:r>
          </a:p>
          <a:p>
            <a:pPr marL="355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700" dirty="0"/>
          </a:p>
          <a:p>
            <a:pPr marL="719138" lvl="1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anose="05000000000000000000" pitchFamily="2" charset="2"/>
              <a:buChar char="ü"/>
            </a:pPr>
            <a:r>
              <a:rPr lang="sr-Latn-RS" sz="2400" b="1" dirty="0"/>
              <a:t>Manipulacija činjenicama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/>
              <a:t>medijski izvještaj koji činjenice tumači na obmanjujući način. Koriste se tačne informacije za izvođenje netačnih zaključaka ili tvrdnji.</a:t>
            </a:r>
          </a:p>
          <a:p>
            <a:pPr marL="355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700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5888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Oblici medijskih manipulacija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3340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1600" b="1" dirty="0"/>
          </a:p>
          <a:p>
            <a:pPr marL="355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700" dirty="0"/>
          </a:p>
          <a:p>
            <a:pPr marL="355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700" dirty="0"/>
          </a:p>
          <a:p>
            <a:pPr marL="719138" lvl="1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anose="05000000000000000000" pitchFamily="2" charset="2"/>
              <a:buChar char="ü"/>
            </a:pPr>
            <a:r>
              <a:rPr lang="sr-Latn-RS" sz="2400" b="1" dirty="0"/>
              <a:t>Spin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/>
              <a:t>“zaokret” ili “okretanje” - koristi se da umanji ili promeni negativan odnos javnosti prema dešavanju, osobi, instituciji i sl.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719138" lvl="1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anose="05000000000000000000" pitchFamily="2" charset="2"/>
              <a:buChar char="ü"/>
            </a:pPr>
            <a:r>
              <a:rPr lang="sr-Latn-RS" sz="2400" b="1" dirty="0"/>
              <a:t>Klikbejt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/>
              <a:t>način da se legitimna i ponekad dosadna vest novim i zapaljivim naslovom pretvori u profit od oglašavanja.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17018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Oblici medijskih manipulacija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355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1050" dirty="0"/>
          </a:p>
          <a:p>
            <a:pPr marL="719138" lvl="1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anose="05000000000000000000" pitchFamily="2" charset="2"/>
              <a:buChar char="ü"/>
            </a:pPr>
            <a:r>
              <a:rPr lang="sr-Latn-RS" sz="2400" b="1" dirty="0"/>
              <a:t>Neproverene informacije</a:t>
            </a:r>
          </a:p>
          <a:p>
            <a:pPr marL="355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r>
              <a:rPr lang="sr-Latn-RS" sz="2200" dirty="0"/>
              <a:t>glasine i druge nepotvrđene tvrdnje koje se predstavljaju kao činjenice. </a:t>
            </a:r>
          </a:p>
          <a:p>
            <a:pPr marL="355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1050" dirty="0"/>
          </a:p>
          <a:p>
            <a:pPr marL="719138" lvl="1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anose="05000000000000000000" pitchFamily="2" charset="2"/>
              <a:buChar char="ü"/>
            </a:pPr>
            <a:r>
              <a:rPr lang="sr-Latn-RS" sz="2400" b="1" dirty="0"/>
              <a:t>Cenzura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/>
              <a:t>uklanjanje iz javnog prostora onih tema koje moćnici smatraju štetnim po svoje interese. danas se praktikuje autocenzura: odbijanjem medija da se bave određenim temama ili ličnostima.</a:t>
            </a:r>
          </a:p>
          <a:p>
            <a:pPr marL="355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1050" dirty="0"/>
          </a:p>
          <a:p>
            <a:pPr marL="719138" lvl="1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anose="05000000000000000000" pitchFamily="2" charset="2"/>
              <a:buChar char="ü"/>
            </a:pPr>
            <a:r>
              <a:rPr lang="sr-Latn-RS" sz="2400" b="1" dirty="0"/>
              <a:t>Teorija zavere</a:t>
            </a:r>
          </a:p>
          <a:p>
            <a:pPr marL="355600" lvl="1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r>
              <a:rPr lang="sr-Latn-RS" sz="2200" dirty="0"/>
              <a:t>“teoretisanje” šta se dešava “iza kulisa”, dok se činjenice stavljaju u drugi plan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9634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i manipulacija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887200" cy="5257800"/>
          </a:xfrm>
        </p:spPr>
        <p:txBody>
          <a:bodyPr>
            <a:normAutofit lnSpcReduction="10000"/>
          </a:bodyPr>
          <a:lstStyle/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Pored manipulacije informacijama prisutna je i manipulacija putem reklama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Reklama „pomaže“ gledaocu koristeći njegovu emociju i podređujući njegov razum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Reklama nije informativna već manipulativna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Reklama nameće čoveku da kupi i ono što mu nije potrebno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105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Reklama vrši proces „pranja mozgova“ i onemogućava istinsko zadovoljenje ljudskih potreba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837" y="2514600"/>
            <a:ext cx="3350326" cy="2257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02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i manipulacija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Uticaj reklame zavisi od: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b="1" dirty="0"/>
          </a:p>
          <a:p>
            <a:pPr marL="1004888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000" dirty="0"/>
              <a:t>kulture i socijalne sredine</a:t>
            </a:r>
          </a:p>
          <a:p>
            <a:pPr marL="719138" lvl="1" indent="0">
              <a:spcBef>
                <a:spcPts val="0"/>
              </a:spcBef>
              <a:buClrTx/>
              <a:buSzPct val="80000"/>
              <a:buNone/>
            </a:pPr>
            <a:endParaRPr lang="sr-Latn-RS" sz="500" b="1" dirty="0"/>
          </a:p>
          <a:p>
            <a:pPr marL="1004888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000" dirty="0"/>
              <a:t>sastava publike</a:t>
            </a:r>
          </a:p>
          <a:p>
            <a:pPr marL="719138" lvl="1" indent="0">
              <a:spcBef>
                <a:spcPts val="0"/>
              </a:spcBef>
              <a:buClrTx/>
              <a:buSzPct val="80000"/>
              <a:buNone/>
            </a:pPr>
            <a:endParaRPr lang="sr-Latn-RS" sz="500" b="1" dirty="0"/>
          </a:p>
          <a:p>
            <a:pPr marL="1004888" lvl="1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000" dirty="0"/>
              <a:t>nivoa i načina proizvodnje</a:t>
            </a:r>
          </a:p>
          <a:p>
            <a:pPr marL="719138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b="1" dirty="0"/>
          </a:p>
          <a:p>
            <a:pPr marL="719138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b="1" dirty="0"/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Cilj reklame = ekonomski i ideološki uspeh</a:t>
            </a:r>
          </a:p>
          <a:p>
            <a:pPr marL="355600" lvl="1" indent="0">
              <a:lnSpc>
                <a:spcPct val="17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1200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Savremena ekonomija (reklama)  temelji se na čovekovom erosu: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b="1" dirty="0"/>
          </a:p>
          <a:p>
            <a:pPr marL="984250" lvl="2" indent="-2651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000" dirty="0"/>
              <a:t>komercijalizacija ženske intimnosti</a:t>
            </a:r>
          </a:p>
          <a:p>
            <a:pPr marL="984250" lvl="2" indent="-265113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" b="1" dirty="0"/>
          </a:p>
          <a:p>
            <a:pPr marL="984250" lvl="2" indent="-2651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000" dirty="0"/>
              <a:t>manipulacija čovekovih poriva</a:t>
            </a:r>
          </a:p>
          <a:p>
            <a:pPr marL="127000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000" dirty="0"/>
              <a:t>muška i ženska seksualna vitalnost</a:t>
            </a:r>
          </a:p>
          <a:p>
            <a:pPr marL="127000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000" dirty="0"/>
              <a:t>sado-mazohistička i egzibicionistička osećanja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9673" y="1676400"/>
            <a:ext cx="4203202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91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i manipulacija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8872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dirty="0"/>
              <a:t>Principi reklamne informacije: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1250950" lvl="2" indent="-2651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000" dirty="0"/>
              <a:t>ljudi nisu svesna bića</a:t>
            </a:r>
          </a:p>
          <a:p>
            <a:pPr marL="1250950" lvl="2" indent="-2651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/>
          </a:p>
          <a:p>
            <a:pPr marL="1250950" lvl="2" indent="-2651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000" dirty="0"/>
              <a:t>ne poznaju svet u kom se nalaze</a:t>
            </a:r>
          </a:p>
          <a:p>
            <a:pPr marL="1250950" lvl="2" indent="-2651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/>
          </a:p>
          <a:p>
            <a:pPr marL="1250950" lvl="2" indent="-265113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000" dirty="0"/>
              <a:t>svoje biće indetifikuju sa posedovanjem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400" dirty="0"/>
              <a:t>Princip filozofije kupovine: 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400" b="1" dirty="0"/>
              <a:t>	       </a:t>
            </a:r>
            <a:r>
              <a:rPr lang="sr-Latn-RS" sz="2400" b="1" dirty="0">
                <a:solidFill>
                  <a:srgbClr val="C00000"/>
                </a:solidFill>
              </a:rPr>
              <a:t>JA</a:t>
            </a:r>
            <a:r>
              <a:rPr lang="sr-Latn-RS" sz="2400" b="1" dirty="0"/>
              <a:t> </a:t>
            </a:r>
            <a:r>
              <a:rPr lang="sr-Latn-RS" sz="2400" dirty="0"/>
              <a:t>(to) </a:t>
            </a:r>
            <a:r>
              <a:rPr lang="sr-Latn-RS" sz="2400" b="1" dirty="0">
                <a:solidFill>
                  <a:srgbClr val="C00000"/>
                </a:solidFill>
              </a:rPr>
              <a:t>ŽELIM</a:t>
            </a:r>
            <a:r>
              <a:rPr lang="sr-Latn-RS" sz="2400" b="1" dirty="0"/>
              <a:t> 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400" b="1" dirty="0"/>
              <a:t>            </a:t>
            </a:r>
            <a:r>
              <a:rPr lang="sr-Latn-RS" sz="2400" dirty="0"/>
              <a:t>postaje princip filozofije života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4191000"/>
            <a:ext cx="379253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676399"/>
            <a:ext cx="3792537" cy="221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55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i manipulacija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Reklama podstiče želje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Želje su ukorenjene u potrebama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Reklama se okreće protiv čoveka i njegovih potreba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Reklama stvara iluziju o zadovoljenju potreba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Reklama se protivi čovekovom stvaralaštvu i inicijativi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Reklama traži čovekovu pasivnost u ekonomiji, politici i kulturi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Potrebe se ne zadovoljavaju – one se uslovljavaju!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b="1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Reklama traži privrženost proizvodu stvarajući potrebu za novim proizvodima – potrebama!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5400" y="1676400"/>
            <a:ext cx="2966399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663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5410200"/>
            <a:ext cx="8686800" cy="838200"/>
          </a:xfrm>
        </p:spPr>
        <p:txBody>
          <a:bodyPr>
            <a:noAutofit/>
          </a:bodyPr>
          <a:lstStyle/>
          <a:p>
            <a:pPr algn="ctr"/>
            <a:br>
              <a:rPr lang="sr-Latn-RS" sz="2800" dirty="0">
                <a:solidFill>
                  <a:schemeClr val="tx1"/>
                </a:solidFill>
              </a:rPr>
            </a:br>
            <a:r>
              <a:rPr lang="sr-Latn-RS" sz="2800" dirty="0">
                <a:solidFill>
                  <a:schemeClr val="tx1"/>
                </a:solidFill>
              </a:rPr>
              <a:t>MAKRO, MEZO, MIKRO, MEGA TELEVIZIJA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525" y="381000"/>
            <a:ext cx="325755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8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1356</TotalTime>
  <Words>808</Words>
  <Application>Microsoft Office PowerPoint</Application>
  <PresentationFormat>Widescreen</PresentationFormat>
  <Paragraphs>267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TV I MANIPULACIJA</vt:lpstr>
      <vt:lpstr>Oblici medijskih manipulacija</vt:lpstr>
      <vt:lpstr>Oblici medijskih manipulacija</vt:lpstr>
      <vt:lpstr>Oblici medijskih manipulacija</vt:lpstr>
      <vt:lpstr>TV i manipulacija</vt:lpstr>
      <vt:lpstr>TV i manipulacija</vt:lpstr>
      <vt:lpstr>TV i manipulacija</vt:lpstr>
      <vt:lpstr>TV i manipulacija</vt:lpstr>
      <vt:lpstr> MAKRO, MEZO, MIKRO, MEGA TELEVIZIJA</vt:lpstr>
      <vt:lpstr>Makrotelevizija </vt:lpstr>
      <vt:lpstr>Makrotelevizija </vt:lpstr>
      <vt:lpstr>Mezotelevizija </vt:lpstr>
      <vt:lpstr>Mezotelevizija </vt:lpstr>
      <vt:lpstr>Mikrotelevizija </vt:lpstr>
      <vt:lpstr>Mikrotelevizija </vt:lpstr>
      <vt:lpstr>Megatelevizija </vt:lpstr>
      <vt:lpstr>Megatelevizija </vt:lpstr>
      <vt:lpstr>Šta je šta?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389</cp:revision>
  <dcterms:created xsi:type="dcterms:W3CDTF">2006-08-16T00:00:00Z</dcterms:created>
  <dcterms:modified xsi:type="dcterms:W3CDTF">2024-08-03T11:04:36Z</dcterms:modified>
</cp:coreProperties>
</file>