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8" r:id="rId3"/>
    <p:sldId id="272" r:id="rId4"/>
    <p:sldId id="273" r:id="rId5"/>
    <p:sldId id="258" r:id="rId6"/>
    <p:sldId id="266" r:id="rId7"/>
    <p:sldId id="267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0CC48-59DE-4400-99CE-7991E95C1FC1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D7D88-D293-4000-A4C2-70B17F20A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39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1700" y="4307425"/>
            <a:ext cx="8077200" cy="762000"/>
          </a:xfrm>
        </p:spPr>
        <p:txBody>
          <a:bodyPr>
            <a:normAutofit/>
          </a:bodyPr>
          <a:lstStyle/>
          <a:p>
            <a:pPr algn="ctr"/>
            <a:r>
              <a:rPr lang="sr-Latn-RS" sz="4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fenomen</a:t>
            </a:r>
            <a:endParaRPr lang="en-US" sz="4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5715000"/>
            <a:ext cx="6477000" cy="6858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sr-Latn-RS" sz="4000" b="1" dirty="0">
                <a:solidFill>
                  <a:schemeClr val="tx1"/>
                </a:solidFill>
              </a:rPr>
              <a:t>Televizija je teška proba naše mudrosti </a:t>
            </a:r>
            <a:r>
              <a:rPr lang="sr-Latn-RS" sz="2900" b="1" dirty="0">
                <a:solidFill>
                  <a:schemeClr val="tx1"/>
                </a:solidFill>
              </a:rPr>
              <a:t>(R.Arnhajm)</a:t>
            </a:r>
            <a:endParaRPr lang="en-US" sz="26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751" y="142876"/>
            <a:ext cx="5442497" cy="408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fenomen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371600"/>
            <a:ext cx="8763000" cy="5486400"/>
          </a:xfrm>
        </p:spPr>
        <p:txBody>
          <a:bodyPr>
            <a:normAutofit/>
          </a:bodyPr>
          <a:lstStyle/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1" y="1066800"/>
            <a:ext cx="2922443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0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 medijima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dirty="0"/>
              <a:t>Razvoj društva:</a:t>
            </a:r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2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200" dirty="0"/>
          </a:p>
          <a:p>
            <a:pPr marL="1163638" lvl="1" indent="-1778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b="1" dirty="0"/>
              <a:t>Prva faza = </a:t>
            </a:r>
            <a:r>
              <a:rPr lang="sr-Latn-RS" sz="2400" dirty="0"/>
              <a:t>audio taktilna kultura </a:t>
            </a:r>
          </a:p>
          <a:p>
            <a:pPr marL="985838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r>
              <a:rPr lang="sr-Latn-RS" sz="2000" dirty="0"/>
              <a:t>   (govor  - osnovni način komuniciranja)</a:t>
            </a:r>
          </a:p>
          <a:p>
            <a:pPr marL="985838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63638" lvl="1" indent="-1778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b="1" dirty="0"/>
              <a:t>Druga faza = </a:t>
            </a:r>
            <a:r>
              <a:rPr lang="sr-Latn-RS" sz="2400" dirty="0"/>
              <a:t>vizuelna kultura </a:t>
            </a:r>
          </a:p>
          <a:p>
            <a:pPr marL="985838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r>
              <a:rPr lang="sr-Latn-RS" sz="2000" dirty="0"/>
              <a:t>   (fonetsko pismo, tipografska štampa) </a:t>
            </a:r>
          </a:p>
          <a:p>
            <a:pPr marL="985838" lvl="1" indent="0">
              <a:lnSpc>
                <a:spcPct val="17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63638" lvl="1" indent="-1778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b="1" dirty="0"/>
              <a:t>Treća faza = </a:t>
            </a:r>
            <a:r>
              <a:rPr lang="sr-Latn-RS" sz="2400" dirty="0"/>
              <a:t>prva faza na višem nivou </a:t>
            </a:r>
          </a:p>
          <a:p>
            <a:pPr marL="985838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r>
              <a:rPr lang="sr-Latn-RS" sz="1800" dirty="0"/>
              <a:t>    </a:t>
            </a:r>
            <a:r>
              <a:rPr lang="sr-Latn-RS" sz="2000" dirty="0"/>
              <a:t>(el. mediji – govor opet dominira)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5888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 medijima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sr-Latn-RS" sz="1800" dirty="0"/>
          </a:p>
          <a:p>
            <a:pPr marL="541338" lvl="1" indent="-423863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dirty="0"/>
              <a:t>Sredstva opštenja:</a:t>
            </a:r>
          </a:p>
          <a:p>
            <a:pPr marL="1163638" lvl="2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dirty="0"/>
              <a:t>govor</a:t>
            </a:r>
          </a:p>
          <a:p>
            <a:pPr marL="1163638" lvl="2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dirty="0"/>
              <a:t>pismo</a:t>
            </a:r>
          </a:p>
          <a:p>
            <a:pPr marL="1163638" lvl="2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dirty="0"/>
              <a:t>štampana reč</a:t>
            </a:r>
          </a:p>
          <a:p>
            <a:pPr marL="1163638" lvl="2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dirty="0"/>
              <a:t>radio</a:t>
            </a:r>
          </a:p>
          <a:p>
            <a:pPr marL="1163638" lvl="2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dirty="0"/>
              <a:t>telefon</a:t>
            </a:r>
          </a:p>
          <a:p>
            <a:pPr marL="1163638" lvl="2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dirty="0"/>
              <a:t>TV</a:t>
            </a:r>
          </a:p>
          <a:p>
            <a:pPr marL="1163638" lvl="2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sr-Latn-RS" dirty="0"/>
              <a:t>internet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081" y="1860208"/>
            <a:ext cx="6576215" cy="43841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082" y="2040093"/>
            <a:ext cx="6576214" cy="40073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959" y="2102866"/>
            <a:ext cx="6566607" cy="37992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961" y="2255266"/>
            <a:ext cx="6566606" cy="35021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081" y="2151626"/>
            <a:ext cx="6566607" cy="36937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655" y="2102866"/>
            <a:ext cx="6503549" cy="38580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081" y="1828800"/>
            <a:ext cx="6602119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65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 medijima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dirty="0"/>
              <a:t>Sredstva masovnih medija poseduju veliku moć usled toga što imaju veliki broj korisnika</a:t>
            </a:r>
          </a:p>
          <a:p>
            <a:pPr marL="690372" lvl="1" indent="-5715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2000" dirty="0"/>
          </a:p>
          <a:p>
            <a:pPr marL="118872" lvl="1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/>
          </a:p>
          <a:p>
            <a:pPr marL="690372" lvl="1" indent="-5715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dirty="0"/>
              <a:t>TV je medij koji prenoseći poruke povezuje pojedince i grupe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209800"/>
            <a:ext cx="5715000" cy="3524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964" y="2209800"/>
            <a:ext cx="4579073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1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/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Stvaranje</a:t>
            </a:r>
            <a:r>
              <a:rPr lang="sr-Latn-R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novog medija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1963400" cy="5029199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pronalaženje materijalnih sredstava za određenu aktivnost</a:t>
            </a:r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400" dirty="0"/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otkrivanje sadržaja te aktivnosti</a:t>
            </a:r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400" dirty="0"/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naknadno se traži namena sredstava – najbolja moguća primena</a:t>
            </a:r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400" dirty="0"/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traže se svojstva tehničkog sistema koja su njemu svojstvena</a:t>
            </a:r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400" dirty="0"/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traži se specifičnost novog medija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3719109"/>
            <a:ext cx="2438400" cy="305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fenomen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 lnSpcReduction="10000"/>
          </a:bodyPr>
          <a:lstStyle/>
          <a:p>
            <a:pPr marL="438912" lvl="1" indent="-320040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endParaRPr lang="sr-Latn-RS" sz="1800" dirty="0"/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/>
          </a:p>
          <a:p>
            <a:pPr marL="438912" lvl="1" indent="-320040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televizija stvara „novu stvarnost“</a:t>
            </a:r>
          </a:p>
          <a:p>
            <a:pPr marL="118872" lvl="1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800" dirty="0"/>
          </a:p>
          <a:p>
            <a:pPr marL="404622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§"/>
            </a:pPr>
            <a:r>
              <a:rPr lang="pl-PL" sz="2400" dirty="0"/>
              <a:t>ta nova stvarnost postoji samo ispred malog ekrana i nigde više </a:t>
            </a:r>
            <a:br>
              <a:rPr lang="pl-PL" sz="2400" dirty="0"/>
            </a:br>
            <a:endParaRPr lang="sr-Latn-RS" sz="2400" dirty="0"/>
          </a:p>
          <a:p>
            <a:pPr marL="438912" lvl="1" indent="-320040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svi mediji su produžeci ljudskog tela (M.Makluan)</a:t>
            </a:r>
          </a:p>
          <a:p>
            <a:pPr marL="438912" lvl="1" indent="-320040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endParaRPr lang="sr-Latn-RS" sz="2400" dirty="0"/>
          </a:p>
          <a:p>
            <a:pPr marL="438912" lvl="1" indent="-320040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TV je produžetak svih čula </a:t>
            </a:r>
          </a:p>
          <a:p>
            <a:pPr marL="438912" lvl="1" indent="-320040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endParaRPr lang="sr-Latn-RS" sz="2400" dirty="0"/>
          </a:p>
          <a:p>
            <a:pPr marL="438912" lvl="1" indent="-320040" algn="just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centralni nervni sistem je izložen u kratkom vremenskom periodu ogromnom količinom informacija iz celog sveta</a:t>
            </a:r>
          </a:p>
          <a:p>
            <a:pPr marL="438912" lvl="1" indent="-320040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endParaRPr lang="sr-Latn-RS" sz="2400" dirty="0"/>
          </a:p>
          <a:p>
            <a:pPr marL="438912" lvl="1" indent="-320040" algn="just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TV je iz korena izmenila ljudski život kao i el. osvetljenje koje je izmenilo odnos između rada i slobodnog vremena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1875435"/>
            <a:ext cx="2904299" cy="254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5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Stavovi o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11887200" cy="5181599"/>
          </a:xfrm>
        </p:spPr>
        <p:txBody>
          <a:bodyPr>
            <a:normAutofit fontScale="92500" lnSpcReduction="10000"/>
          </a:bodyPr>
          <a:lstStyle/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600" b="1" dirty="0"/>
              <a:t>Negativni (pesimistički)</a:t>
            </a:r>
          </a:p>
          <a:p>
            <a:pPr marL="404622" lvl="1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1400" b="1" dirty="0"/>
          </a:p>
          <a:p>
            <a:pPr marL="719138" lvl="1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dirty="0"/>
              <a:t>jednostranost</a:t>
            </a:r>
          </a:p>
          <a:p>
            <a:pPr marL="719138" lvl="1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dirty="0"/>
              <a:t>pasiviziranje publike</a:t>
            </a:r>
          </a:p>
          <a:p>
            <a:pPr marL="719138" lvl="1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dirty="0"/>
              <a:t>eksploatacija publike</a:t>
            </a:r>
          </a:p>
          <a:p>
            <a:pPr marL="719138" lvl="1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dirty="0"/>
              <a:t>komercijalizacija publike</a:t>
            </a:r>
          </a:p>
          <a:p>
            <a:pPr marL="719138" lvl="1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dirty="0"/>
              <a:t>negativan uticaj (nasilje)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600" b="1" dirty="0"/>
              <a:t>Pozitivni (optimistički)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1800" b="1" dirty="0"/>
              <a:t> </a:t>
            </a:r>
            <a:endParaRPr lang="sr-Latn-RS" sz="1200" b="1" dirty="0"/>
          </a:p>
          <a:p>
            <a:pPr marL="719138" lvl="1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dirty="0"/>
              <a:t>raznovrsnost</a:t>
            </a:r>
          </a:p>
          <a:p>
            <a:pPr marL="719138" lvl="1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dirty="0"/>
              <a:t>složenost</a:t>
            </a:r>
          </a:p>
          <a:p>
            <a:pPr marL="719138" lvl="1" indent="-17780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600" dirty="0"/>
              <a:t>ujednačenost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752600"/>
            <a:ext cx="69723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6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Tipovi medija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1963400" cy="5181599"/>
          </a:xfrm>
        </p:spPr>
        <p:txBody>
          <a:bodyPr>
            <a:normAutofit lnSpcReduction="10000"/>
          </a:bodyPr>
          <a:lstStyle/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/>
              <a:t>Vrući mediji</a:t>
            </a:r>
          </a:p>
          <a:p>
            <a:pPr marL="438150" lvl="1" indent="63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 visoki stepen određenosti</a:t>
            </a:r>
          </a:p>
          <a:p>
            <a:pPr marL="438150" lvl="1" indent="63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 pruža obilje podataka</a:t>
            </a:r>
          </a:p>
          <a:p>
            <a:pPr marL="438150" lvl="1" indent="63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 nizak nivo uključenosti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1800" b="1" i="1" dirty="0"/>
              <a:t>*** fonetsko pismo, štampa, radio, fotografija, 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1800" b="1" i="1" dirty="0"/>
              <a:t>        film, računar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800" b="1" dirty="0"/>
          </a:p>
          <a:p>
            <a:pPr marL="461772" lvl="1" indent="-34290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sr-Latn-RS" sz="2400" b="1" dirty="0"/>
              <a:t>Hladni mediji</a:t>
            </a:r>
          </a:p>
          <a:p>
            <a:pPr marL="438150" lvl="1" indent="63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 nizak</a:t>
            </a:r>
            <a:r>
              <a:rPr lang="vi-VN" sz="2400" dirty="0"/>
              <a:t> </a:t>
            </a:r>
            <a:r>
              <a:rPr lang="vi-VN" sz="2400" dirty="0">
                <a:latin typeface="Corbel" pitchFamily="34" charset="0"/>
              </a:rPr>
              <a:t>stepen određenosti</a:t>
            </a:r>
          </a:p>
          <a:p>
            <a:pPr marL="438150" lvl="1" indent="63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 </a:t>
            </a:r>
            <a:r>
              <a:rPr lang="vi-VN" sz="2400" dirty="0">
                <a:latin typeface="Corbel" pitchFamily="34" charset="0"/>
              </a:rPr>
              <a:t>pruža</a:t>
            </a:r>
            <a:r>
              <a:rPr lang="vi-VN" sz="2400" dirty="0"/>
              <a:t> </a:t>
            </a:r>
            <a:r>
              <a:rPr lang="sr-Latn-RS" sz="2400" dirty="0"/>
              <a:t>malo</a:t>
            </a:r>
            <a:r>
              <a:rPr lang="vi-VN" sz="2400" dirty="0"/>
              <a:t> </a:t>
            </a:r>
            <a:r>
              <a:rPr lang="vi-VN" sz="2400" dirty="0">
                <a:latin typeface="Corbel" pitchFamily="34" charset="0"/>
              </a:rPr>
              <a:t>podataka</a:t>
            </a:r>
          </a:p>
          <a:p>
            <a:pPr marL="438150" lvl="1" indent="63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sz="2400" dirty="0"/>
              <a:t> visok</a:t>
            </a:r>
            <a:r>
              <a:rPr lang="vi-VN" sz="2400" dirty="0"/>
              <a:t> </a:t>
            </a:r>
            <a:r>
              <a:rPr lang="vi-VN" sz="2400" dirty="0">
                <a:latin typeface="Corbel" pitchFamily="34" charset="0"/>
              </a:rPr>
              <a:t>nivo uključenosti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1800" b="1" i="1" dirty="0"/>
              <a:t>*** govor, strip, TV, telefon, plakat, spot</a:t>
            </a:r>
            <a:endParaRPr lang="sr-Latn-RS" sz="18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133600"/>
            <a:ext cx="6794499" cy="407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12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kao fenomen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12039600" cy="5486400"/>
          </a:xfrm>
        </p:spPr>
        <p:txBody>
          <a:bodyPr>
            <a:normAutofit/>
          </a:bodyPr>
          <a:lstStyle/>
          <a:p>
            <a:pPr marL="118872" lvl="1" indent="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endParaRPr lang="sr-Latn-RS" sz="1600" dirty="0"/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Od lokalnog do globalnog</a:t>
            </a:r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Najmasovniji medij</a:t>
            </a:r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Ukidanje geografskog prostora</a:t>
            </a:r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Dostupnost 24 / 7 / 365</a:t>
            </a:r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Univerzalni servis</a:t>
            </a:r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Tv deluje na naš racio, film na naša osećanja</a:t>
            </a:r>
            <a:endParaRPr lang="sr-Latn-RS" sz="1800" dirty="0"/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Uticaj na društvo</a:t>
            </a:r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Stvaranje potrošačkog društva</a:t>
            </a:r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Propagandni uticaj na gledaoce</a:t>
            </a:r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Posedovanje autoriteta</a:t>
            </a:r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Najjače sredstvo javnog informisanja</a:t>
            </a:r>
          </a:p>
          <a:p>
            <a:pPr marL="461772" lvl="1" indent="-342900">
              <a:lnSpc>
                <a:spcPct val="11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sz="2400" dirty="0"/>
              <a:t>Moćno sredstvo manipulacije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827656"/>
            <a:ext cx="4794022" cy="4722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0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709</TotalTime>
  <Words>350</Words>
  <Application>Microsoft Office PowerPoint</Application>
  <PresentationFormat>Widescreen</PresentationFormat>
  <Paragraphs>153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TV kao fenomen</vt:lpstr>
      <vt:lpstr>O medijima ...</vt:lpstr>
      <vt:lpstr>O medijima ...</vt:lpstr>
      <vt:lpstr>O medijima ...</vt:lpstr>
      <vt:lpstr>Stvaranje novog medija</vt:lpstr>
      <vt:lpstr>TV kao fenomen </vt:lpstr>
      <vt:lpstr>Stavovi o TV</vt:lpstr>
      <vt:lpstr>Tipovi medija</vt:lpstr>
      <vt:lpstr>TV kao fenomen</vt:lpstr>
      <vt:lpstr>TV kao fenomen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197</cp:revision>
  <dcterms:created xsi:type="dcterms:W3CDTF">2006-08-16T00:00:00Z</dcterms:created>
  <dcterms:modified xsi:type="dcterms:W3CDTF">2024-08-03T10:42:51Z</dcterms:modified>
</cp:coreProperties>
</file>