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0"/>
  </p:notesMasterIdLst>
  <p:sldIdLst>
    <p:sldId id="256" r:id="rId2"/>
    <p:sldId id="268" r:id="rId3"/>
    <p:sldId id="309" r:id="rId4"/>
    <p:sldId id="325" r:id="rId5"/>
    <p:sldId id="308" r:id="rId6"/>
    <p:sldId id="299" r:id="rId7"/>
    <p:sldId id="311" r:id="rId8"/>
    <p:sldId id="316" r:id="rId9"/>
    <p:sldId id="312" r:id="rId10"/>
    <p:sldId id="317" r:id="rId11"/>
    <p:sldId id="313" r:id="rId12"/>
    <p:sldId id="319" r:id="rId13"/>
    <p:sldId id="320" r:id="rId14"/>
    <p:sldId id="314" r:id="rId15"/>
    <p:sldId id="322" r:id="rId16"/>
    <p:sldId id="315" r:id="rId17"/>
    <p:sldId id="323" r:id="rId18"/>
    <p:sldId id="32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03-Aug-24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5715000"/>
            <a:ext cx="8077200" cy="704295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EDUKATIVNA FUNKCIJA TV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023" y="152400"/>
            <a:ext cx="8213953" cy="480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920" y="1905000"/>
            <a:ext cx="10424160" cy="43434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Edukativna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2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600" y="1632013"/>
            <a:ext cx="6705600" cy="4937521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9982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Edukativna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3178" y="1632751"/>
            <a:ext cx="7545644" cy="50292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Edukativna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4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200" y="1600201"/>
            <a:ext cx="8197048" cy="4918229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Edukativna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5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1600200"/>
            <a:ext cx="6553200" cy="5148943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Edukativna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3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526" y="1981200"/>
            <a:ext cx="11028948" cy="41910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Edukativna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02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5440" y="1600200"/>
            <a:ext cx="8961120" cy="504063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Edukativna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648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1576053"/>
            <a:ext cx="8915400" cy="5001852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Edukativna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69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0268" y="1676400"/>
            <a:ext cx="8805332" cy="49530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1346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Edukativna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896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Edukativna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719138" lvl="1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pl-PL" sz="2400" b="1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2400" b="1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sz="2400" dirty="0">
                <a:latin typeface="Corbel" pitchFamily="34" charset="0"/>
              </a:rPr>
              <a:t>TV je jedno od najmoćnijih edukativnih sredstava</a:t>
            </a:r>
            <a:r>
              <a:rPr lang="vi-VN" sz="2400" dirty="0">
                <a:latin typeface="Corbel" pitchFamily="34" charset="0"/>
              </a:rPr>
              <a:t> 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televizija ne pravi, i ne može da pravi razliku među gledaocima</a:t>
            </a:r>
            <a:endParaRPr lang="sr-Latn-RS" sz="2400" dirty="0">
              <a:latin typeface="Corbel" pitchFamily="34" charset="0"/>
            </a:endParaRP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direktna edukacija kroz obrazovni program</a:t>
            </a:r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2400" dirty="0"/>
          </a:p>
          <a:p>
            <a:pPr marL="355600" lvl="1" indent="0">
              <a:spcBef>
                <a:spcPts val="0"/>
              </a:spcBef>
              <a:buClrTx/>
              <a:buSzPct val="80000"/>
              <a:buNone/>
            </a:pPr>
            <a:endParaRPr lang="sr-Latn-RS" sz="2400" dirty="0"/>
          </a:p>
          <a:p>
            <a:pPr marL="7191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indirektna edukacija kroz ostali program</a:t>
            </a:r>
          </a:p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25888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Edukativna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/>
          </a:p>
          <a:p>
            <a:pPr marL="985838" lvl="1" indent="-3556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/>
          </a:p>
          <a:p>
            <a:pPr marL="985838" lvl="1" indent="-3556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TV poseduje potencijalnu masovnost i raznovrsnost tema</a:t>
            </a:r>
          </a:p>
          <a:p>
            <a:pPr marL="698500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/>
          </a:p>
          <a:p>
            <a:pPr marL="984314" lvl="2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dostupnost svim oblastima bez velikog napora</a:t>
            </a:r>
            <a:endParaRPr lang="sr-Latn-RS" dirty="0">
              <a:latin typeface="Corbel" pitchFamily="34" charset="0"/>
            </a:endParaRPr>
          </a:p>
          <a:p>
            <a:pPr marL="963676" lvl="2" indent="-34290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prezentovanje teme putem slike i zvuka uz prateće objašnjenje naratora</a:t>
            </a:r>
            <a:endParaRPr lang="sr-Latn-RS" dirty="0">
              <a:latin typeface="Corbel" pitchFamily="34" charset="0"/>
            </a:endParaRPr>
          </a:p>
          <a:p>
            <a:pPr marL="963676" lvl="2" indent="-34290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vi-VN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sagledavanja neke pojave ili procesa iz više uglova, koristeći usporeni snimak i superiornost teleobjektiva u odnosu na ljudsko oko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10360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Edukativna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 marL="355600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b="1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kompjutersk</a:t>
            </a:r>
            <a:r>
              <a:rPr lang="sr-Latn-RS" dirty="0">
                <a:latin typeface="Corbel" pitchFamily="34" charset="0"/>
              </a:rPr>
              <a:t>a</a:t>
            </a:r>
            <a:r>
              <a:rPr lang="vi-VN" dirty="0">
                <a:latin typeface="Corbel" pitchFamily="34" charset="0"/>
              </a:rPr>
              <a:t> animacij</a:t>
            </a:r>
            <a:r>
              <a:rPr lang="sr-Latn-RS" dirty="0">
                <a:latin typeface="Corbel" pitchFamily="34" charset="0"/>
              </a:rPr>
              <a:t>a</a:t>
            </a:r>
            <a:r>
              <a:rPr lang="vi-VN" dirty="0">
                <a:latin typeface="Corbel" pitchFamily="34" charset="0"/>
              </a:rPr>
              <a:t> pomoću koje je moguće pretpostaviti ili rekonstruisati procese i pojave kojima ne može prisustvovati ni TV kamera</a:t>
            </a: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/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sr-Latn-RS" sz="20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gledaoci kao subjekt</a:t>
            </a:r>
            <a:r>
              <a:rPr lang="sr-Latn-RS" dirty="0">
                <a:latin typeface="Corbel" pitchFamily="34" charset="0"/>
              </a:rPr>
              <a:t>i</a:t>
            </a:r>
            <a:r>
              <a:rPr lang="vi-VN" dirty="0">
                <a:latin typeface="Corbel" pitchFamily="34" charset="0"/>
              </a:rPr>
              <a:t> </a:t>
            </a:r>
            <a:r>
              <a:rPr lang="sr-Latn-RS" dirty="0">
                <a:latin typeface="Corbel" pitchFamily="34" charset="0"/>
              </a:rPr>
              <a:t>a ne </a:t>
            </a:r>
            <a:r>
              <a:rPr lang="vi-VN" dirty="0">
                <a:latin typeface="Corbel" pitchFamily="34" charset="0"/>
              </a:rPr>
              <a:t>kao objekt</a:t>
            </a:r>
            <a:r>
              <a:rPr lang="sr-Latn-RS" dirty="0">
                <a:latin typeface="Corbel" pitchFamily="34" charset="0"/>
              </a:rPr>
              <a:t>i</a:t>
            </a:r>
            <a:r>
              <a:rPr lang="vi-VN" dirty="0">
                <a:latin typeface="Corbel" pitchFamily="34" charset="0"/>
              </a:rPr>
              <a:t> obrazovanja</a:t>
            </a:r>
            <a:endParaRPr lang="sr-Latn-RS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većina TV sadržaja ima elemente edukacije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76903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Edukativna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11963400" cy="5257800"/>
          </a:xfrm>
        </p:spPr>
        <p:txBody>
          <a:bodyPr>
            <a:normAutofit lnSpcReduction="10000"/>
          </a:bodyPr>
          <a:lstStyle/>
          <a:p>
            <a:pPr marL="719138" lvl="1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/>
              <a:t>školska TV mora biti u skladu sa nastavnim programom i morala bi ispuniti sledeće pretpostavke:</a:t>
            </a:r>
          </a:p>
          <a:p>
            <a:pPr marL="984250" lvl="2" indent="-1762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da se pri izboru materijala uzme u obzir prethodno iskustvo učenika</a:t>
            </a:r>
          </a:p>
          <a:p>
            <a:pPr marL="984250" lvl="2" indent="-1762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da se izlaganje naučne informacije sledi logično i postupno</a:t>
            </a:r>
          </a:p>
          <a:p>
            <a:pPr marL="984250" lvl="2" indent="-1762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da se obezbedi jasnoća, razgovetnost i pristupačnost sadržaja</a:t>
            </a:r>
          </a:p>
          <a:p>
            <a:pPr marL="984250" lvl="2" indent="-1762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da se u toku emisije ostvari povratna sprega</a:t>
            </a:r>
          </a:p>
          <a:p>
            <a:pPr marL="984250" lvl="2" indent="-1762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da se obezbedi estetski kvalitet i emocionalno bogatstvo emisije</a:t>
            </a:r>
            <a:endParaRPr lang="sr-Latn-RS" dirty="0">
              <a:latin typeface="Corbel" pitchFamily="34" charset="0"/>
            </a:endParaRPr>
          </a:p>
          <a:p>
            <a:pPr marL="984250" lvl="2" indent="-1762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pobuditi </a:t>
            </a:r>
            <a:r>
              <a:rPr lang="vi-VN" dirty="0">
                <a:latin typeface="Corbel" pitchFamily="34" charset="0"/>
              </a:rPr>
              <a:t>trajno interesovanje i aktivnost </a:t>
            </a:r>
            <a:r>
              <a:rPr lang="sr-Latn-RS" dirty="0">
                <a:latin typeface="Corbel" pitchFamily="34" charset="0"/>
              </a:rPr>
              <a:t>uz podsticaj</a:t>
            </a:r>
            <a:r>
              <a:rPr lang="vi-VN" dirty="0">
                <a:latin typeface="Corbel" pitchFamily="34" charset="0"/>
              </a:rPr>
              <a:t> na razmišljanje</a:t>
            </a:r>
            <a:endParaRPr lang="sr-Latn-RS" dirty="0">
              <a:latin typeface="Corbel" pitchFamily="34" charset="0"/>
            </a:endParaRPr>
          </a:p>
          <a:p>
            <a:pPr marL="808037" lvl="2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984250" lvl="2" indent="-176213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k</a:t>
            </a:r>
            <a:r>
              <a:rPr lang="vi-VN" dirty="0">
                <a:latin typeface="Corbel" pitchFamily="34" charset="0"/>
              </a:rPr>
              <a:t>valitet emisije zavisi od problema koji pokreće, istraživačkog metoda kao i od razrađenosti strukture TV emisije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41837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353" y="1777259"/>
            <a:ext cx="3706962" cy="19785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9273" y="1824580"/>
            <a:ext cx="5710727" cy="188395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0" y="4107403"/>
            <a:ext cx="3656868" cy="205698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1220" y="4107403"/>
            <a:ext cx="3298630" cy="219908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Edukativna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68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0563" y="1600200"/>
            <a:ext cx="6310874" cy="5026294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Edukativna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34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00" y="1981200"/>
            <a:ext cx="11176000" cy="41910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Edukativna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636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0322" y="1600200"/>
            <a:ext cx="7431357" cy="49530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00584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Edukativna funkcija TV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833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1434</TotalTime>
  <Words>253</Words>
  <Application>Microsoft Office PowerPoint</Application>
  <PresentationFormat>Widescreen</PresentationFormat>
  <Paragraphs>85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EDUKATIVNA FUNKCIJA TV</vt:lpstr>
      <vt:lpstr>Edukativna funkcija TV</vt:lpstr>
      <vt:lpstr>Edukativna funkcija TV</vt:lpstr>
      <vt:lpstr>Edukativna funkcija TV</vt:lpstr>
      <vt:lpstr>Edukativna funkcija TV</vt:lpstr>
      <vt:lpstr>Edukativna funkcija TV</vt:lpstr>
      <vt:lpstr>Edukativna funkcija TV</vt:lpstr>
      <vt:lpstr>Edukativna funkcija TV</vt:lpstr>
      <vt:lpstr>Edukativna funkcija TV</vt:lpstr>
      <vt:lpstr>Edukativna funkcija TV</vt:lpstr>
      <vt:lpstr>Edukativna funkcija TV</vt:lpstr>
      <vt:lpstr>Edukativna funkcija TV</vt:lpstr>
      <vt:lpstr>Edukativna funkcija TV</vt:lpstr>
      <vt:lpstr>Edukativna funkcija TV</vt:lpstr>
      <vt:lpstr>Edukativna funkcija TV</vt:lpstr>
      <vt:lpstr>Edukativna funkcija TV</vt:lpstr>
      <vt:lpstr>Edukativna funkcija TV</vt:lpstr>
      <vt:lpstr>Edukativna funkcija TV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341</cp:revision>
  <dcterms:created xsi:type="dcterms:W3CDTF">2006-08-16T00:00:00Z</dcterms:created>
  <dcterms:modified xsi:type="dcterms:W3CDTF">2024-08-03T11:08:40Z</dcterms:modified>
</cp:coreProperties>
</file>