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92" r:id="rId2"/>
  </p:sldMasterIdLst>
  <p:notesMasterIdLst>
    <p:notesMasterId r:id="rId23"/>
  </p:notesMasterIdLst>
  <p:sldIdLst>
    <p:sldId id="287" r:id="rId3"/>
    <p:sldId id="288" r:id="rId4"/>
    <p:sldId id="289" r:id="rId5"/>
    <p:sldId id="290" r:id="rId6"/>
    <p:sldId id="296" r:id="rId7"/>
    <p:sldId id="322" r:id="rId8"/>
    <p:sldId id="297" r:id="rId9"/>
    <p:sldId id="320" r:id="rId10"/>
    <p:sldId id="327" r:id="rId11"/>
    <p:sldId id="328" r:id="rId12"/>
    <p:sldId id="312" r:id="rId13"/>
    <p:sldId id="291" r:id="rId14"/>
    <p:sldId id="304" r:id="rId15"/>
    <p:sldId id="305" r:id="rId16"/>
    <p:sldId id="317" r:id="rId17"/>
    <p:sldId id="298" r:id="rId18"/>
    <p:sldId id="300" r:id="rId19"/>
    <p:sldId id="301" r:id="rId20"/>
    <p:sldId id="302" r:id="rId21"/>
    <p:sldId id="30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210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329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283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79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185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650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68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148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462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559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69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833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g"/><Relationship Id="rId4" Type="http://schemas.openxmlformats.org/officeDocument/2006/relationships/image" Target="../media/image5.jpeg"/><Relationship Id="rId9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0" y="152400"/>
            <a:ext cx="4800600" cy="4800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Metodske jedinice u prolećnom semestru ...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354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792190"/>
              </p:ext>
            </p:extLst>
          </p:nvPr>
        </p:nvGraphicFramePr>
        <p:xfrm>
          <a:off x="1524000" y="2362200"/>
          <a:ext cx="9372600" cy="3962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81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7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3862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91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irati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žanrovsku zastupljenost na izabranoj TV stanici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 komercijalne TV na izabranom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7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Skicirati novu ili reoblikovati postojeću programsku šemu izabrane TV stanice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936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89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3340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671300"/>
              </p:ext>
            </p:extLst>
          </p:nvPr>
        </p:nvGraphicFramePr>
        <p:xfrm>
          <a:off x="3886200" y="1524000"/>
          <a:ext cx="7696200" cy="528377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70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5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622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Studijski program - PRODUKCIJA U UMETNOSTI I MEDIJIMA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R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 godina, </a:t>
                      </a: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8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(TV žanra) na primeru ...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kviza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 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vesti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sitkoma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dokumentarnog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sapunske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opere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telenovele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reality show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97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tematske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97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drame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7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sr-Latn-R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talk show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7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r>
                        <a:rPr lang="sr-Latn-RS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filma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67956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22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1"/>
            <a:ext cx="8915400" cy="504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1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00201"/>
            <a:ext cx="8991600" cy="507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1"/>
            <a:ext cx="8936984" cy="486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32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715000"/>
            <a:ext cx="8077200" cy="6842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žanrovi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5700" y="152400"/>
            <a:ext cx="4800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24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500" dirty="0"/>
          </a:p>
          <a:p>
            <a:pPr marL="808038" lvl="1" indent="-4524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9600" dirty="0"/>
          </a:p>
          <a:p>
            <a:pPr marL="808038" lvl="1" indent="-4524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ispunjavanjem svojih programskih funkcija TV emituje različite vrste emisija</a:t>
            </a:r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4800" dirty="0"/>
          </a:p>
          <a:p>
            <a:pPr marL="808038" lvl="1" indent="-4524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tematske serije, sapunske opere, telenovele, komedije, kvizove, vesti ...</a:t>
            </a:r>
          </a:p>
          <a:p>
            <a:pPr marL="808038" lvl="1" indent="-4524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televizija je „visokožanrovski“ medij</a:t>
            </a:r>
          </a:p>
          <a:p>
            <a:pPr marL="808038" lvl="1" indent="-4524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televizija stvara nove žanrove</a:t>
            </a: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dirty="0"/>
          </a:p>
          <a:p>
            <a:pPr marL="808038" lvl="1" indent="-45243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b="1" dirty="0">
                <a:solidFill>
                  <a:srgbClr val="C00000"/>
                </a:solidFill>
              </a:rPr>
              <a:t>žanr</a:t>
            </a:r>
            <a:r>
              <a:rPr lang="sr-Latn-RS" sz="9600" dirty="0"/>
              <a:t> (genre) potiče od francuske reči koja označava rod, vrstu i odnosi se na </a:t>
            </a:r>
            <a:r>
              <a:rPr lang="sr-Latn-RS" sz="9600" b="1" i="1" dirty="0">
                <a:solidFill>
                  <a:srgbClr val="C00000"/>
                </a:solidFill>
              </a:rPr>
              <a:t>vrste ili kategorije medijskih proizvoda</a:t>
            </a: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dirty="0"/>
          </a:p>
          <a:p>
            <a:pPr marL="808038" lvl="1" indent="-45243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b="1" i="1" dirty="0">
                <a:latin typeface="Corbel" pitchFamily="34" charset="0"/>
              </a:rPr>
              <a:t>k</a:t>
            </a:r>
            <a:r>
              <a:rPr lang="vi-VN" sz="9600" b="1" i="1" dirty="0">
                <a:latin typeface="Corbel" pitchFamily="34" charset="0"/>
              </a:rPr>
              <a:t>ategorije </a:t>
            </a:r>
            <a:r>
              <a:rPr lang="vi-VN" sz="9600" dirty="0">
                <a:latin typeface="Corbel" pitchFamily="34" charset="0"/>
              </a:rPr>
              <a:t>se određuju </a:t>
            </a:r>
            <a:r>
              <a:rPr lang="vi-VN" sz="9600" u="sng" dirty="0">
                <a:latin typeface="Corbel" pitchFamily="34" charset="0"/>
              </a:rPr>
              <a:t>prema posebnim konvencijama </a:t>
            </a:r>
            <a:r>
              <a:rPr lang="vi-VN" sz="9600" dirty="0">
                <a:latin typeface="Corbel" pitchFamily="34" charset="0"/>
              </a:rPr>
              <a:t>kojima se služe, a mi ih prepoznajemo prilikom susretanja sa njima</a:t>
            </a:r>
            <a:endParaRPr lang="sr-Latn-RS" sz="96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0608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konvencije</a:t>
            </a:r>
            <a:r>
              <a:rPr lang="sr-Latn-RS" sz="2400" dirty="0">
                <a:latin typeface="Corbel" pitchFamily="34" charset="0"/>
              </a:rPr>
              <a:t> su svi oni elementi koji se ponavljaju na takav način da nam postaju poznati i povezani sa pojedinim žanrom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pod konvencijama podrazumevamo: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likove			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zaplet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ambijent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kostime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muziku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osvetljenje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teme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dijalog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/>
              <a:t>vizuelni stil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895" y="3148568"/>
            <a:ext cx="6267905" cy="3291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20" y="3156412"/>
            <a:ext cx="4914192" cy="3273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628" y="3129601"/>
            <a:ext cx="5580636" cy="328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2673" y="3127113"/>
            <a:ext cx="5779814" cy="325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9771" y="3145345"/>
            <a:ext cx="5880882" cy="33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072" y="3124805"/>
            <a:ext cx="5883747" cy="331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347" y="3138067"/>
            <a:ext cx="2447085" cy="3262780"/>
          </a:xfrm>
          <a:prstGeom prst="rect">
            <a:avLst/>
          </a:prstGeom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879" y="3139026"/>
            <a:ext cx="4967782" cy="3314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377" y="3133478"/>
            <a:ext cx="2226786" cy="3343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06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Žanr pruža osobine koja svaka roba mora da ima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896938" lvl="1" indent="1778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s</a:t>
            </a:r>
            <a:r>
              <a:rPr lang="vi-VN" sz="2400" b="1" i="1" dirty="0">
                <a:solidFill>
                  <a:srgbClr val="C00000"/>
                </a:solidFill>
                <a:latin typeface="Corbel" pitchFamily="34" charset="0"/>
              </a:rPr>
              <a:t>tandardizacija</a:t>
            </a:r>
            <a:endParaRPr lang="sr-Latn-RS" sz="2400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1" indent="1778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i="1" dirty="0">
                <a:solidFill>
                  <a:srgbClr val="C00000"/>
                </a:solidFill>
                <a:latin typeface="Corbel" pitchFamily="34" charset="0"/>
              </a:rPr>
              <a:t>osećaj poznatog</a:t>
            </a:r>
            <a:endParaRPr lang="sr-Latn-RS" sz="2400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1" indent="1778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i="1" dirty="0">
                <a:solidFill>
                  <a:srgbClr val="C00000"/>
                </a:solidFill>
                <a:latin typeface="Corbel" pitchFamily="34" charset="0"/>
              </a:rPr>
              <a:t>raznolikost proizvoda</a:t>
            </a:r>
            <a:endParaRPr lang="sr-Latn-RS" sz="2400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ž</a:t>
            </a:r>
            <a:r>
              <a:rPr lang="vi-VN" sz="2400" dirty="0">
                <a:latin typeface="Corbel" pitchFamily="34" charset="0"/>
              </a:rPr>
              <a:t>anrovi se menjaju, javljaju se podžanrovi, i sasvim novi žanrovi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ostepene promene u konvencijama raznih žanrova na televiziji dozvoljavaju kreativnost u okviru već oprobanih formula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ukoliko se suviše elemenata menja, ili, ne menja dovoljno, gledalac može ostati zbunjen ili će postati nezainteresovan</a:t>
            </a:r>
            <a:endParaRPr lang="sr-Latn-R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355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6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Spoznati kriterijume po kojima se definišu TV žanrovi, uz analizu i utvrđivanje osnovnih elemenata svakog žanra posebno; definisati kriterijume za određivanje tipova TV stanica i obaviti komparativnu analizu</a:t>
            </a:r>
            <a:r>
              <a:rPr lang="hr-HR" sz="2400" dirty="0"/>
              <a:t>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o osnovnim elementima TV žanrova i tipovima TV stanica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          Literatura: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1.  Kajganić P. (2010) </a:t>
            </a:r>
            <a:r>
              <a:rPr lang="hr-HR" sz="2000" b="1" dirty="0"/>
              <a:t>TV produkcija 1</a:t>
            </a:r>
            <a:r>
              <a:rPr lang="hr-HR" sz="2000" dirty="0"/>
              <a:t>, ShopMyBook, Puurs, Belgium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2.  Mek Kvin D. (2000) </a:t>
            </a:r>
            <a:r>
              <a:rPr lang="hr-HR" sz="2000" b="1" dirty="0"/>
              <a:t>Televizija</a:t>
            </a:r>
            <a:r>
              <a:rPr lang="hr-HR" sz="20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3. </a:t>
            </a:r>
            <a:r>
              <a:rPr lang="sr-Latn-RS" sz="2000" dirty="0"/>
              <a:t>Žan-Pjer Eskenazi (2013) </a:t>
            </a:r>
            <a:r>
              <a:rPr lang="sr-Latn-RS" sz="2000" b="1" dirty="0"/>
              <a:t>Televizijske serije</a:t>
            </a:r>
            <a:r>
              <a:rPr lang="sr-Latn-RS" sz="2000" dirty="0"/>
              <a:t>, Clio, Beograd </a:t>
            </a: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543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Žanr</a:t>
            </a:r>
            <a:r>
              <a:rPr lang="sr-Latn-RS" sz="2400" dirty="0">
                <a:latin typeface="Corbel" pitchFamily="34" charset="0"/>
              </a:rPr>
              <a:t>ovi koji su danas prisutni na TV: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sapunska opera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telenovela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sitkom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kviz	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tematska serija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vesti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reality show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 err="1">
                <a:latin typeface="Corbel" pitchFamily="34" charset="0"/>
              </a:rPr>
              <a:t>dokumentarni</a:t>
            </a:r>
            <a:r>
              <a:rPr lang="en-US" sz="2400" dirty="0">
                <a:latin typeface="Corbel" pitchFamily="34" charset="0"/>
              </a:rPr>
              <a:t> program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TV drama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TV film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talk show	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719138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2" y="2290868"/>
            <a:ext cx="7253927" cy="369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789" y="2290870"/>
            <a:ext cx="7275843" cy="369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455" y="2290869"/>
            <a:ext cx="5911760" cy="369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369" y="2334733"/>
            <a:ext cx="6398452" cy="360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206" y="2286352"/>
            <a:ext cx="5607244" cy="3732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229" y="2309137"/>
            <a:ext cx="4975385" cy="374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848" y="2286136"/>
            <a:ext cx="7323197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398" y="2412362"/>
            <a:ext cx="6469949" cy="357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001" y="2302753"/>
            <a:ext cx="6151785" cy="3697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435" y="2318350"/>
            <a:ext cx="6623614" cy="373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495" y="2286000"/>
            <a:ext cx="6497212" cy="373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4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Sapunske opere (sapunice)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Telenovele</a:t>
            </a:r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hr-HR" sz="1800" dirty="0"/>
              <a:t> </a:t>
            </a:r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Sitkom (komedija situacije)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Kviz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Tematske serije</a:t>
            </a:r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Vesti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Dokumentarni program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Reality show 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TV  drama, TV film, talk show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7860" y="2877871"/>
            <a:ext cx="4971335" cy="25353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7859" y="2306996"/>
            <a:ext cx="5080621" cy="3387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227" y="2379605"/>
            <a:ext cx="5282300" cy="31473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8328" y="2564256"/>
            <a:ext cx="5245617" cy="29506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436" y="1875319"/>
            <a:ext cx="4320604" cy="43206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1410" y="1848344"/>
            <a:ext cx="4546202" cy="45462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2457" y="2516470"/>
            <a:ext cx="5438719" cy="30456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207" y="1752600"/>
            <a:ext cx="4662771" cy="4648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3782" y="2231080"/>
            <a:ext cx="4944349" cy="361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Tipovi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Javni medijski servis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Komercijalna TV</a:t>
            </a: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Satelitska TV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Kablovsko distributivni sistem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Kablovska TV</a:t>
            </a:r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Interaktivna TV</a:t>
            </a:r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Digitalna TV</a:t>
            </a:r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TV visoke definicije (HDTV)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0" y="2916624"/>
            <a:ext cx="3925875" cy="2426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1" y="2820441"/>
            <a:ext cx="4105211" cy="2795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074" y="2392193"/>
            <a:ext cx="4584737" cy="36677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274" y="1651743"/>
            <a:ext cx="4397605" cy="4977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2142" y="2240851"/>
            <a:ext cx="5304124" cy="38909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238" y="2399980"/>
            <a:ext cx="5276871" cy="35460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250" y="2175582"/>
            <a:ext cx="5299527" cy="397464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946" y="2517334"/>
            <a:ext cx="5402477" cy="323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programiranje i istraživanje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1600200"/>
            <a:ext cx="3033074" cy="2514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830" y="1652065"/>
            <a:ext cx="4843273" cy="22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346880"/>
            <a:ext cx="3458886" cy="235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67200"/>
            <a:ext cx="4313238" cy="248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69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94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364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359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2063</TotalTime>
  <Words>873</Words>
  <Application>Microsoft Office PowerPoint</Application>
  <PresentationFormat>Widescreen</PresentationFormat>
  <Paragraphs>265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3_Module</vt:lpstr>
      <vt:lpstr>PowerPoint Presentation</vt:lpstr>
      <vt:lpstr>O predmetu ...</vt:lpstr>
      <vt:lpstr>TV žanrovi</vt:lpstr>
      <vt:lpstr>Tipovi TV</vt:lpstr>
      <vt:lpstr>TV programiranje i istraživanje gledanosti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www.tvprodukcija.com</vt:lpstr>
      <vt:lpstr>www.tvprodukcija.com</vt:lpstr>
      <vt:lpstr>www.tvprodukcija.com</vt:lpstr>
      <vt:lpstr>TV žanrovi</vt:lpstr>
      <vt:lpstr>TV žanrovi</vt:lpstr>
      <vt:lpstr>TV žanrovi</vt:lpstr>
      <vt:lpstr>TV žanrovi</vt:lpstr>
      <vt:lpstr>TV žanrovi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471</cp:revision>
  <dcterms:created xsi:type="dcterms:W3CDTF">2006-08-16T00:00:00Z</dcterms:created>
  <dcterms:modified xsi:type="dcterms:W3CDTF">2024-08-06T17:20:55Z</dcterms:modified>
</cp:coreProperties>
</file>