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1"/>
  </p:notesMasterIdLst>
  <p:sldIdLst>
    <p:sldId id="256" r:id="rId2"/>
    <p:sldId id="258" r:id="rId3"/>
    <p:sldId id="266" r:id="rId4"/>
    <p:sldId id="267" r:id="rId5"/>
    <p:sldId id="259" r:id="rId6"/>
    <p:sldId id="265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55" autoAdjust="0"/>
    <p:restoredTop sz="94622" autoAdjust="0"/>
  </p:normalViewPr>
  <p:slideViewPr>
    <p:cSldViewPr>
      <p:cViewPr varScale="1">
        <p:scale>
          <a:sx n="100" d="100"/>
          <a:sy n="100" d="100"/>
        </p:scale>
        <p:origin x="114" y="12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6925B0-922F-4828-84EB-0DF837AA9F0B}" type="datetimeFigureOut">
              <a:rPr lang="en-US" smtClean="0"/>
              <a:t>03-Aug-24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CB385E-408D-4944-8CAD-49125B1C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366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12191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8798560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 bwMode="ltGray">
          <a:xfrm>
            <a:off x="8863584" y="0"/>
            <a:ext cx="33528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20796" y="6377460"/>
            <a:ext cx="51152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12192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744" y="118872"/>
            <a:ext cx="10684256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7552" y="1828800"/>
            <a:ext cx="10696448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53848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73936"/>
            <a:ext cx="53848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9456" y="1170432"/>
            <a:ext cx="3364992" cy="201168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7744" y="1170432"/>
            <a:ext cx="6925056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19104" y="1170432"/>
            <a:ext cx="978485" cy="20116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75192"/>
            <a:ext cx="109728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0796" y="6476999"/>
            <a:ext cx="734362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1200" y="2590800"/>
            <a:ext cx="2895600" cy="911352"/>
          </a:xfrm>
        </p:spPr>
        <p:txBody>
          <a:bodyPr>
            <a:normAutofit/>
          </a:bodyPr>
          <a:lstStyle/>
          <a:p>
            <a:r>
              <a:rPr lang="sr-Latn-RS" sz="4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Tipovi TV</a:t>
            </a:r>
            <a:endParaRPr lang="en-US" sz="40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95600" y="5638800"/>
            <a:ext cx="6400800" cy="533400"/>
          </a:xfrm>
        </p:spPr>
        <p:txBody>
          <a:bodyPr>
            <a:normAutofit/>
          </a:bodyPr>
          <a:lstStyle/>
          <a:p>
            <a:pPr algn="ctr"/>
            <a:r>
              <a:rPr lang="sr-Latn-RS" sz="2800" b="1" dirty="0">
                <a:solidFill>
                  <a:schemeClr val="tx1"/>
                </a:solidFill>
              </a:rPr>
              <a:t>Zakonska regulativa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/>
          </a:p>
        </p:txBody>
      </p:sp>
      <p:pic>
        <p:nvPicPr>
          <p:cNvPr id="6" name="Picture 2" descr="https://support.apple.com/library/content/dam/edam/applecare/images/en_US/appletv/apple-tv-siri-remote-setup-wrap-her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76800" y="228600"/>
            <a:ext cx="5732781" cy="464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341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Kriterijumi 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600201"/>
            <a:ext cx="11963400" cy="5029199"/>
          </a:xfrm>
        </p:spPr>
        <p:txBody>
          <a:bodyPr/>
          <a:lstStyle/>
          <a:p>
            <a:pPr marL="438912" lvl="1" indent="-320040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sz="2400" b="1" dirty="0">
                <a:solidFill>
                  <a:srgbClr val="C00000"/>
                </a:solidFill>
              </a:rPr>
              <a:t>Zona servisa</a:t>
            </a:r>
            <a:endParaRPr lang="en-US" sz="2400" b="1" dirty="0">
              <a:solidFill>
                <a:srgbClr val="C00000"/>
              </a:solidFill>
            </a:endParaRPr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6341" y="1600201"/>
            <a:ext cx="6759317" cy="51055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9956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Kriterijumi 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1"/>
            <a:ext cx="12039600" cy="5105400"/>
          </a:xfrm>
        </p:spPr>
        <p:txBody>
          <a:bodyPr/>
          <a:lstStyle/>
          <a:p>
            <a:pPr marL="438912" lvl="1" indent="-320040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sz="2400" b="1" dirty="0">
                <a:solidFill>
                  <a:srgbClr val="C00000"/>
                </a:solidFill>
              </a:rPr>
              <a:t>Priroda i karakter misije</a:t>
            </a:r>
            <a:endParaRPr lang="en-US" sz="2400" b="1" dirty="0">
              <a:solidFill>
                <a:srgbClr val="C00000"/>
              </a:solidFill>
            </a:endParaRPr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1983267"/>
            <a:ext cx="5329866" cy="26649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852393"/>
            <a:ext cx="2551214" cy="1700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4869409"/>
            <a:ext cx="2267744" cy="1700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4869406"/>
            <a:ext cx="1700810" cy="1700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874733"/>
            <a:ext cx="1678467" cy="16784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0" y="4874733"/>
            <a:ext cx="2895600" cy="16784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99336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000"/>
                            </p:stCondLst>
                            <p:childTnLst>
                              <p:par>
                                <p:cTn id="2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8000"/>
                            </p:stCondLst>
                            <p:childTnLst>
                              <p:par>
                                <p:cTn id="3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Kriterijumi 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600201"/>
            <a:ext cx="11963400" cy="5029199"/>
          </a:xfrm>
        </p:spPr>
        <p:txBody>
          <a:bodyPr>
            <a:normAutofit/>
          </a:bodyPr>
          <a:lstStyle/>
          <a:p>
            <a:pPr marL="438912" lvl="1" indent="-320040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hr-HR" sz="2400" b="1" dirty="0">
                <a:solidFill>
                  <a:srgbClr val="C00000"/>
                </a:solidFill>
              </a:rPr>
              <a:t>Tip vlasništva i način finansiranja</a:t>
            </a:r>
            <a:endParaRPr lang="en-US" sz="3600" b="1" dirty="0">
              <a:solidFill>
                <a:srgbClr val="C0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4124" y="2286000"/>
            <a:ext cx="6490709" cy="441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8784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42672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Zona servisa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600200"/>
            <a:ext cx="12039600" cy="5215128"/>
          </a:xfrm>
        </p:spPr>
        <p:txBody>
          <a:bodyPr>
            <a:normAutofit/>
          </a:bodyPr>
          <a:lstStyle/>
          <a:p>
            <a:pPr>
              <a:buClrTx/>
              <a:buFont typeface="Wingdings" pitchFamily="2" charset="2"/>
              <a:buChar char="§"/>
            </a:pPr>
            <a:r>
              <a:rPr lang="sr-Latn-RS" sz="2400" b="1" dirty="0"/>
              <a:t>Kvalitetan prijem signala u realnim uslovima</a:t>
            </a:r>
          </a:p>
          <a:p>
            <a:pPr marL="118872" indent="0">
              <a:buNone/>
            </a:pPr>
            <a:endParaRPr lang="sr-Latn-RS" sz="1400" dirty="0"/>
          </a:p>
          <a:p>
            <a:pPr marL="118872" indent="0">
              <a:buNone/>
            </a:pPr>
            <a:endParaRPr lang="sr-Latn-R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4288" y="2271241"/>
            <a:ext cx="5366302" cy="4254499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8660" y="2271242"/>
            <a:ext cx="3829050" cy="425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9279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21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14300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Zona servisa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11963400" cy="5181600"/>
          </a:xfrm>
        </p:spPr>
        <p:txBody>
          <a:bodyPr>
            <a:normAutofit/>
          </a:bodyPr>
          <a:lstStyle/>
          <a:p>
            <a:pPr>
              <a:buClrTx/>
              <a:buFont typeface="Wingdings" pitchFamily="2" charset="2"/>
              <a:buChar char="q"/>
            </a:pPr>
            <a:endParaRPr lang="sr-Latn-RS" sz="1800" b="1" dirty="0"/>
          </a:p>
          <a:p>
            <a:pPr>
              <a:buClrTx/>
              <a:buFont typeface="Wingdings" pitchFamily="2" charset="2"/>
              <a:buChar char="q"/>
            </a:pPr>
            <a:endParaRPr lang="sr-Latn-RS" sz="1800" b="1" dirty="0"/>
          </a:p>
          <a:p>
            <a:pPr marL="118872" indent="0">
              <a:buNone/>
            </a:pPr>
            <a:endParaRPr lang="sr-Latn-RS" sz="1400" dirty="0"/>
          </a:p>
          <a:p>
            <a:pPr>
              <a:buClrTx/>
              <a:buFont typeface="Wingdings" pitchFamily="2" charset="2"/>
              <a:buChar char="Ø"/>
            </a:pPr>
            <a:r>
              <a:rPr lang="sr-Latn-RS" sz="2400" b="1" dirty="0">
                <a:solidFill>
                  <a:srgbClr val="C00000"/>
                </a:solidFill>
              </a:rPr>
              <a:t>Lokalne</a:t>
            </a:r>
          </a:p>
          <a:p>
            <a:pPr marL="118872" indent="0">
              <a:buNone/>
            </a:pPr>
            <a:r>
              <a:rPr lang="sr-Latn-RS" sz="2000" b="1" dirty="0"/>
              <a:t>      </a:t>
            </a:r>
            <a:r>
              <a:rPr lang="sr-Latn-RS" sz="2000" dirty="0"/>
              <a:t>lokalna teritorija kao rezultat potreba za informisanjem u manjim sredinama</a:t>
            </a:r>
          </a:p>
          <a:p>
            <a:pPr marL="118872" indent="0">
              <a:buNone/>
            </a:pPr>
            <a:endParaRPr lang="sr-Latn-RS" sz="1400" dirty="0"/>
          </a:p>
          <a:p>
            <a:pPr>
              <a:buClrTx/>
              <a:buFont typeface="Wingdings" pitchFamily="2" charset="2"/>
              <a:buChar char="Ø"/>
            </a:pPr>
            <a:r>
              <a:rPr lang="sr-Latn-RS" sz="2400" b="1" dirty="0">
                <a:solidFill>
                  <a:srgbClr val="C00000"/>
                </a:solidFill>
              </a:rPr>
              <a:t>Regionalne </a:t>
            </a:r>
          </a:p>
          <a:p>
            <a:pPr marL="444500" indent="-327025">
              <a:buNone/>
            </a:pPr>
            <a:r>
              <a:rPr lang="sr-Latn-RS" sz="2000" b="1" dirty="0"/>
              <a:t>      </a:t>
            </a:r>
            <a:r>
              <a:rPr lang="sr-Latn-RS" sz="2000" dirty="0"/>
              <a:t>program za potrebe određenog regiona – više lokalnih teritorija na  tom    području (komparacija između teritorija jedne regije)</a:t>
            </a:r>
          </a:p>
          <a:p>
            <a:pPr marL="118872" indent="0">
              <a:buNone/>
            </a:pPr>
            <a:endParaRPr lang="sr-Latn-RS" sz="1600" dirty="0"/>
          </a:p>
          <a:p>
            <a:pPr>
              <a:buClrTx/>
              <a:buFont typeface="Wingdings" pitchFamily="2" charset="2"/>
              <a:buChar char="Ø"/>
            </a:pPr>
            <a:r>
              <a:rPr lang="sr-Latn-RS" sz="2400" b="1" dirty="0">
                <a:solidFill>
                  <a:srgbClr val="C00000"/>
                </a:solidFill>
              </a:rPr>
              <a:t>Nacionalne</a:t>
            </a:r>
          </a:p>
          <a:p>
            <a:pPr marL="444500" indent="-327025">
              <a:buNone/>
            </a:pPr>
            <a:r>
              <a:rPr lang="sr-Latn-RS" sz="1800" b="1" dirty="0"/>
              <a:t>       </a:t>
            </a:r>
            <a:r>
              <a:rPr lang="sr-Latn-RS" sz="2000" dirty="0"/>
              <a:t>zadovoljenje potreba stanovništva na celoj teritoriji – info., obrazovanje, kultura, zabava ...</a:t>
            </a:r>
            <a:endParaRPr lang="en-US" sz="1600" dirty="0"/>
          </a:p>
          <a:p>
            <a:pPr marL="118872" indent="0">
              <a:buNone/>
            </a:pP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901809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Priroda i karakter misije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12039600" cy="5257800"/>
          </a:xfrm>
        </p:spPr>
        <p:txBody>
          <a:bodyPr>
            <a:normAutofit/>
          </a:bodyPr>
          <a:lstStyle/>
          <a:p>
            <a:pPr>
              <a:buClrTx/>
            </a:pPr>
            <a:endParaRPr lang="sr-Latn-RS" sz="1800" b="1" dirty="0"/>
          </a:p>
          <a:p>
            <a:pPr>
              <a:buClrTx/>
              <a:buFont typeface="Wingdings" pitchFamily="2" charset="2"/>
              <a:buChar char="Ø"/>
            </a:pPr>
            <a:endParaRPr lang="sr-Latn-RS" sz="1800" b="1" dirty="0"/>
          </a:p>
          <a:p>
            <a:pPr>
              <a:buClrTx/>
              <a:buFont typeface="Wingdings" pitchFamily="2" charset="2"/>
              <a:buChar char="Ø"/>
            </a:pPr>
            <a:endParaRPr lang="sr-Latn-RS" sz="1800" b="1" dirty="0"/>
          </a:p>
          <a:p>
            <a:pPr>
              <a:buClrTx/>
              <a:buFont typeface="Wingdings" pitchFamily="2" charset="2"/>
              <a:buChar char="Ø"/>
            </a:pPr>
            <a:r>
              <a:rPr lang="sr-Latn-RS" sz="2400" b="1" dirty="0">
                <a:solidFill>
                  <a:srgbClr val="C00000"/>
                </a:solidFill>
              </a:rPr>
              <a:t>Komercijalna TV</a:t>
            </a:r>
          </a:p>
          <a:p>
            <a:pPr marL="438150" indent="-260350">
              <a:buClrTx/>
              <a:buFont typeface="Arial" pitchFamily="34" charset="0"/>
              <a:buChar char="•"/>
            </a:pPr>
            <a:r>
              <a:rPr lang="sr-Latn-RS" sz="2000" dirty="0"/>
              <a:t>osnovni cilj emitovanja je da se obezbedi profit </a:t>
            </a:r>
          </a:p>
          <a:p>
            <a:pPr marL="118872" indent="0">
              <a:buNone/>
            </a:pPr>
            <a:endParaRPr lang="sr-Latn-RS" sz="1400" dirty="0"/>
          </a:p>
          <a:p>
            <a:pPr marL="118872" indent="0">
              <a:buNone/>
            </a:pPr>
            <a:endParaRPr lang="sr-Latn-RS" sz="1400" dirty="0"/>
          </a:p>
          <a:p>
            <a:pPr>
              <a:buClrTx/>
              <a:buFont typeface="Wingdings" pitchFamily="2" charset="2"/>
              <a:buChar char="Ø"/>
            </a:pPr>
            <a:r>
              <a:rPr lang="sr-Latn-RS" sz="2400" b="1" dirty="0">
                <a:solidFill>
                  <a:srgbClr val="C00000"/>
                </a:solidFill>
              </a:rPr>
              <a:t>Javni servis</a:t>
            </a:r>
          </a:p>
          <a:p>
            <a:pPr marL="438150" indent="-260350">
              <a:buClrTx/>
              <a:buFont typeface="Arial" pitchFamily="34" charset="0"/>
              <a:buChar char="•"/>
            </a:pPr>
            <a:r>
              <a:rPr lang="sr-Latn-RS" sz="2000" dirty="0"/>
              <a:t>osnovni cilj emitovanja je da se zadovolje potrebe stanovništva za informacijom, obrazovanjem i zabavom ulažući finansijska sredstva</a:t>
            </a:r>
          </a:p>
          <a:p>
            <a:pPr marL="118872" indent="0">
              <a:buNone/>
            </a:pPr>
            <a:endParaRPr lang="sr-Latn-RS" dirty="0"/>
          </a:p>
          <a:p>
            <a:pPr>
              <a:buClrTx/>
              <a:buFont typeface="Wingdings" pitchFamily="2" charset="2"/>
              <a:buChar char="Ø"/>
            </a:pPr>
            <a:r>
              <a:rPr lang="sr-Latn-RS" sz="2400" b="1" dirty="0">
                <a:solidFill>
                  <a:srgbClr val="C00000"/>
                </a:solidFill>
              </a:rPr>
              <a:t>TV stanica civilnog sektora</a:t>
            </a:r>
          </a:p>
          <a:p>
            <a:pPr marL="438150" indent="-260350">
              <a:buClrTx/>
              <a:buFont typeface="Arial" pitchFamily="34" charset="0"/>
              <a:buChar char="•"/>
            </a:pPr>
            <a:r>
              <a:rPr lang="sr-Latn-RS" sz="2000" dirty="0"/>
              <a:t>neprofitna TV koja zadovoljava specifične interese pojedinih društvenih grupa</a:t>
            </a:r>
          </a:p>
          <a:p>
            <a:pPr marL="118872" indent="0">
              <a:buNone/>
            </a:pP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572285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Tip vlasništva i način finansiranja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00200"/>
            <a:ext cx="11201400" cy="5181600"/>
          </a:xfrm>
        </p:spPr>
        <p:txBody>
          <a:bodyPr>
            <a:normAutofit/>
          </a:bodyPr>
          <a:lstStyle/>
          <a:p>
            <a:pPr>
              <a:buClrTx/>
              <a:buFont typeface="Wingdings" pitchFamily="2" charset="2"/>
              <a:buChar char="q"/>
            </a:pPr>
            <a:r>
              <a:rPr lang="sr-Latn-RS" sz="2400" b="1" dirty="0"/>
              <a:t>Vlasništvo:</a:t>
            </a:r>
          </a:p>
          <a:p>
            <a:pPr marL="630238" indent="-274638">
              <a:lnSpc>
                <a:spcPct val="150000"/>
              </a:lnSpc>
              <a:buClrTx/>
              <a:buFont typeface="Wingdings" pitchFamily="2" charset="2"/>
              <a:buChar char="§"/>
            </a:pPr>
            <a:r>
              <a:rPr lang="sr-Latn-RS" sz="2200" b="1" dirty="0">
                <a:solidFill>
                  <a:srgbClr val="C00000"/>
                </a:solidFill>
              </a:rPr>
              <a:t>privatno </a:t>
            </a:r>
          </a:p>
          <a:p>
            <a:pPr marL="630238" indent="-274638">
              <a:lnSpc>
                <a:spcPct val="150000"/>
              </a:lnSpc>
              <a:buClrTx/>
              <a:buFont typeface="Wingdings" pitchFamily="2" charset="2"/>
              <a:buChar char="§"/>
            </a:pPr>
            <a:r>
              <a:rPr lang="sr-Latn-RS" sz="2200" b="1" dirty="0">
                <a:solidFill>
                  <a:srgbClr val="C00000"/>
                </a:solidFill>
              </a:rPr>
              <a:t>državno </a:t>
            </a:r>
          </a:p>
          <a:p>
            <a:pPr marL="630238" indent="-274638">
              <a:lnSpc>
                <a:spcPct val="150000"/>
              </a:lnSpc>
              <a:buClrTx/>
              <a:buFont typeface="Wingdings" pitchFamily="2" charset="2"/>
              <a:buChar char="§"/>
            </a:pPr>
            <a:r>
              <a:rPr lang="sr-Latn-RS" sz="2200" b="1" dirty="0">
                <a:solidFill>
                  <a:srgbClr val="C00000"/>
                </a:solidFill>
              </a:rPr>
              <a:t>mešovito </a:t>
            </a:r>
          </a:p>
          <a:p>
            <a:pPr marL="118872" indent="0">
              <a:buNone/>
            </a:pPr>
            <a:endParaRPr lang="sr-Latn-RS" sz="1400" dirty="0"/>
          </a:p>
          <a:p>
            <a:pPr marL="118872" indent="0">
              <a:buNone/>
            </a:pPr>
            <a:endParaRPr lang="sr-Latn-RS" sz="1400" dirty="0"/>
          </a:p>
          <a:p>
            <a:pPr marL="118872" indent="0">
              <a:buNone/>
            </a:pPr>
            <a:endParaRPr lang="sr-Latn-RS" sz="1400" dirty="0"/>
          </a:p>
          <a:p>
            <a:pPr>
              <a:buClrTx/>
              <a:buFont typeface="Wingdings" pitchFamily="2" charset="2"/>
              <a:buChar char="q"/>
            </a:pPr>
            <a:r>
              <a:rPr lang="sr-Latn-RS" sz="2400" b="1" dirty="0"/>
              <a:t>Način finansiranja</a:t>
            </a:r>
          </a:p>
          <a:p>
            <a:pPr marL="630238" indent="-274638">
              <a:lnSpc>
                <a:spcPct val="150000"/>
              </a:lnSpc>
              <a:buClrTx/>
              <a:buFont typeface="Wingdings" pitchFamily="2" charset="2"/>
              <a:buChar char="§"/>
            </a:pPr>
            <a:r>
              <a:rPr lang="sr-Latn-RS" sz="2200" b="1" dirty="0">
                <a:solidFill>
                  <a:srgbClr val="C00000"/>
                </a:solidFill>
              </a:rPr>
              <a:t>budžetsko</a:t>
            </a:r>
          </a:p>
          <a:p>
            <a:pPr marL="630238" indent="-274638">
              <a:lnSpc>
                <a:spcPct val="150000"/>
              </a:lnSpc>
              <a:buClrTx/>
              <a:buFont typeface="Wingdings" pitchFamily="2" charset="2"/>
              <a:buChar char="§"/>
            </a:pPr>
            <a:r>
              <a:rPr lang="sr-Latn-RS" sz="2200" b="1" dirty="0">
                <a:solidFill>
                  <a:srgbClr val="C00000"/>
                </a:solidFill>
              </a:rPr>
              <a:t>pretplata</a:t>
            </a:r>
          </a:p>
          <a:p>
            <a:pPr marL="630238" indent="-274638">
              <a:lnSpc>
                <a:spcPct val="150000"/>
              </a:lnSpc>
              <a:buClrTx/>
              <a:buFont typeface="Wingdings" pitchFamily="2" charset="2"/>
              <a:buChar char="§"/>
            </a:pPr>
            <a:r>
              <a:rPr lang="sr-Latn-RS" sz="2200" b="1" dirty="0">
                <a:solidFill>
                  <a:srgbClr val="C00000"/>
                </a:solidFill>
              </a:rPr>
              <a:t>prodaja reklamnog prostora</a:t>
            </a:r>
          </a:p>
        </p:txBody>
      </p:sp>
    </p:spTree>
    <p:extLst>
      <p:ext uri="{BB962C8B-B14F-4D97-AF65-F5344CB8AC3E}">
        <p14:creationId xmlns:p14="http://schemas.microsoft.com/office/powerpoint/2010/main" val="1089318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14300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Tipovi TV 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11430000" cy="5257800"/>
          </a:xfrm>
        </p:spPr>
        <p:txBody>
          <a:bodyPr>
            <a:normAutofit/>
          </a:bodyPr>
          <a:lstStyle/>
          <a:p>
            <a:pPr marL="576072" lvl="1" indent="-457200"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endParaRPr lang="sr-Latn-RS" sz="2000" b="1" dirty="0"/>
          </a:p>
          <a:p>
            <a:pPr marL="576072" lvl="1" indent="-45720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sr-Latn-RS" sz="2400" dirty="0"/>
              <a:t>Javni servis</a:t>
            </a:r>
          </a:p>
          <a:p>
            <a:pPr marL="576072" lvl="1" indent="-45720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sr-Latn-RS" sz="2400" dirty="0"/>
              <a:t>Komercijalna TV</a:t>
            </a:r>
          </a:p>
          <a:p>
            <a:pPr marL="576072" lvl="1" indent="-45720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sr-Latn-RS" sz="2400" dirty="0"/>
              <a:t>Satelitska </a:t>
            </a:r>
          </a:p>
          <a:p>
            <a:pPr marL="576072" lvl="1" indent="-45720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sr-Latn-RS" sz="2400" dirty="0"/>
              <a:t>KDS</a:t>
            </a:r>
          </a:p>
          <a:p>
            <a:pPr marL="576072" lvl="1" indent="-45720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sr-Latn-RS" sz="2400" dirty="0"/>
              <a:t>Kablovska </a:t>
            </a:r>
          </a:p>
          <a:p>
            <a:pPr marL="576072" lvl="1" indent="-45720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sr-Latn-RS" sz="2400" dirty="0"/>
              <a:t>Interaktivna </a:t>
            </a:r>
          </a:p>
          <a:p>
            <a:pPr marL="576072" lvl="1" indent="-45720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sr-Latn-RS" sz="2400" dirty="0"/>
              <a:t>Digitalna</a:t>
            </a:r>
          </a:p>
          <a:p>
            <a:pPr marL="576072" lvl="1" indent="-45720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sr-Latn-RS" sz="2400" dirty="0"/>
              <a:t>HD</a:t>
            </a: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en-US" sz="4000" b="1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0" y="2438400"/>
            <a:ext cx="8011882" cy="350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6078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1031</TotalTime>
  <Words>155</Words>
  <Application>Microsoft Office PowerPoint</Application>
  <PresentationFormat>Widescreen</PresentationFormat>
  <Paragraphs>69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Corbel</vt:lpstr>
      <vt:lpstr>Wingdings</vt:lpstr>
      <vt:lpstr>Wingdings 2</vt:lpstr>
      <vt:lpstr>Wingdings 3</vt:lpstr>
      <vt:lpstr>Module</vt:lpstr>
      <vt:lpstr>Tipovi TV</vt:lpstr>
      <vt:lpstr>Kriterijumi </vt:lpstr>
      <vt:lpstr>Kriterijumi </vt:lpstr>
      <vt:lpstr>Kriterijumi </vt:lpstr>
      <vt:lpstr>Zona servisa</vt:lpstr>
      <vt:lpstr>Zona servisa</vt:lpstr>
      <vt:lpstr>Priroda i karakter misije</vt:lpstr>
      <vt:lpstr>Tip vlasništva i način finansiranja</vt:lpstr>
      <vt:lpstr>Tipovi TV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VESTI</dc:title>
  <dc:creator>Pixi</dc:creator>
  <cp:lastModifiedBy>Predrag Kajganić</cp:lastModifiedBy>
  <cp:revision>355</cp:revision>
  <dcterms:created xsi:type="dcterms:W3CDTF">2006-08-16T00:00:00Z</dcterms:created>
  <dcterms:modified xsi:type="dcterms:W3CDTF">2024-08-03T11:59:58Z</dcterms:modified>
</cp:coreProperties>
</file>