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268" r:id="rId3"/>
    <p:sldId id="282" r:id="rId4"/>
    <p:sldId id="283" r:id="rId5"/>
    <p:sldId id="276" r:id="rId6"/>
    <p:sldId id="277" r:id="rId7"/>
    <p:sldId id="284" r:id="rId8"/>
    <p:sldId id="278" r:id="rId9"/>
    <p:sldId id="280" r:id="rId10"/>
    <p:sldId id="281" r:id="rId11"/>
    <p:sldId id="2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5791200"/>
            <a:ext cx="8077200" cy="687191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Činjenice koje osporavaju moć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930" y="228600"/>
            <a:ext cx="6556139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Manipulacija informacijama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1524000"/>
            <a:ext cx="4038600" cy="527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12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Manipulacija informacijama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516" y="1501247"/>
            <a:ext cx="7335885" cy="5298139"/>
          </a:xfrm>
        </p:spPr>
      </p:pic>
    </p:spTree>
    <p:extLst>
      <p:ext uri="{BB962C8B-B14F-4D97-AF65-F5344CB8AC3E}">
        <p14:creationId xmlns:p14="http://schemas.microsoft.com/office/powerpoint/2010/main" val="380773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Osporavanje moći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 fontScale="77500" lnSpcReduction="20000"/>
          </a:bodyPr>
          <a:lstStyle/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/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3100" dirty="0"/>
              <a:t>TV se konzumira bez muke – nema prinude, nema obaveze, nema provere da li je poruka primljena, shvaćena, upamćena, naučena</a:t>
            </a:r>
          </a:p>
          <a:p>
            <a:pPr marL="1538288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100" dirty="0"/>
          </a:p>
          <a:p>
            <a:pPr marL="1538288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100" dirty="0"/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3100" dirty="0">
                <a:latin typeface="Corbel" pitchFamily="34" charset="0"/>
              </a:rPr>
              <a:t>svako okupljanje je prividno jer niko nije izašao iz kuće; oni koji su okupljeni uz televiziju – okupljeni su, a ipak izolovani </a:t>
            </a:r>
            <a:endParaRPr lang="sr-Latn-RS" sz="3100" dirty="0">
              <a:latin typeface="Corbel" pitchFamily="34" charset="0"/>
            </a:endParaRPr>
          </a:p>
          <a:p>
            <a:pPr marL="404622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100" dirty="0">
              <a:latin typeface="Calibri" pitchFamily="34" charset="0"/>
            </a:endParaRPr>
          </a:p>
          <a:p>
            <a:pPr marL="404622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100" dirty="0">
              <a:latin typeface="Calibri" pitchFamily="34" charset="0"/>
            </a:endParaRPr>
          </a:p>
          <a:p>
            <a:pPr marL="719138" lvl="1" indent="-363538" algn="just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3100" dirty="0">
                <a:latin typeface="Corbel" pitchFamily="34" charset="0"/>
              </a:rPr>
              <a:t>televizija uporno i obilno poziva i upućuje na rad, produktivnost, štednju, bezbednost, moral, građanske dužnosti i sve moguće dobrobiti za pojedinca i društvo</a:t>
            </a:r>
            <a:endParaRPr lang="sr-Latn-RS" sz="3100" dirty="0">
              <a:latin typeface="Corbel" pitchFamily="34" charset="0"/>
            </a:endParaRPr>
          </a:p>
          <a:p>
            <a:pPr marL="641350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100" dirty="0">
              <a:latin typeface="Corbel" pitchFamily="34" charset="0"/>
            </a:endParaRPr>
          </a:p>
          <a:p>
            <a:pPr marL="641350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100" dirty="0">
              <a:latin typeface="Corbel" pitchFamily="34" charset="0"/>
            </a:endParaRPr>
          </a:p>
          <a:p>
            <a:pPr marL="719138" lvl="1" indent="-363538" algn="just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3100" dirty="0"/>
              <a:t>televizijska poruka pomaže stvaranju stereotipa za ponašanje u javnosti, izvan svog intimnog kruga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b="1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400" b="1" dirty="0">
                <a:latin typeface="Calibri" pitchFamily="34" charset="0"/>
              </a:rPr>
              <a:t> </a:t>
            </a:r>
            <a:endParaRPr lang="sr-Latn-RS" sz="2400" b="1" dirty="0">
              <a:latin typeface="Calibri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58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Osporavanje moći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/>
          </a:bodyPr>
          <a:lstStyle/>
          <a:p>
            <a:pPr marL="520700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količina i intezitet usvojenih poruka u intimnoj sferi se drastično menja</a:t>
            </a:r>
          </a:p>
          <a:p>
            <a:pPr marL="641350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574675" lvl="1" indent="-396875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gledalac nije ni licemer ni poltron, on se racionalno ponaša – poruku je usvojio kao neprijatnu informaciju, ali nije usvojio  poziv televizije da se raduje toj informaciji, da joj javno aplaudira</a:t>
            </a:r>
            <a:endParaRPr lang="sr-Latn-RS" sz="2400" dirty="0">
              <a:latin typeface="Corbel" pitchFamily="34" charset="0"/>
            </a:endParaRPr>
          </a:p>
          <a:p>
            <a:pPr marL="404622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alibri" pitchFamily="34" charset="0"/>
            </a:endParaRPr>
          </a:p>
          <a:p>
            <a:pPr marL="5413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ne postoje dokazi o promenama shvatanja i ponašanja u pravcima koje sugeriše televizija</a:t>
            </a:r>
            <a:endParaRPr lang="sr-Latn-RS" sz="2400" dirty="0">
              <a:latin typeface="Corbel" pitchFamily="34" charset="0"/>
            </a:endParaRPr>
          </a:p>
          <a:p>
            <a:pPr marL="574675" lvl="1" indent="233363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1200" dirty="0">
              <a:latin typeface="Calibri" pitchFamily="34" charset="0"/>
            </a:endParaRPr>
          </a:p>
          <a:p>
            <a:pPr marL="574675" lvl="1" indent="233363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000" dirty="0">
                <a:latin typeface="Corbel" pitchFamily="34" charset="0"/>
              </a:rPr>
              <a:t>nekulturan i asocijalan čovek zadržava svoju nekulturu</a:t>
            </a:r>
            <a:endParaRPr lang="sr-Latn-RS" sz="2000" dirty="0">
              <a:latin typeface="Corbel" pitchFamily="34" charset="0"/>
            </a:endParaRPr>
          </a:p>
          <a:p>
            <a:pPr marL="574675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100" dirty="0">
              <a:latin typeface="Calibri" pitchFamily="34" charset="0"/>
            </a:endParaRPr>
          </a:p>
          <a:p>
            <a:pPr marL="574675" lvl="1" indent="233363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000" dirty="0">
                <a:latin typeface="Corbel" pitchFamily="34" charset="0"/>
              </a:rPr>
              <a:t>lopov i kriminalac ne postaje pošten</a:t>
            </a:r>
            <a:endParaRPr lang="sr-Latn-RS" sz="2000" dirty="0">
              <a:latin typeface="Corbel" pitchFamily="34" charset="0"/>
            </a:endParaRPr>
          </a:p>
          <a:p>
            <a:pPr marL="574675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100" dirty="0">
              <a:latin typeface="Calibri" pitchFamily="34" charset="0"/>
            </a:endParaRPr>
          </a:p>
          <a:p>
            <a:pPr marL="574675" lvl="1" indent="233363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000" dirty="0">
                <a:latin typeface="Corbel" pitchFamily="34" charset="0"/>
              </a:rPr>
              <a:t>prljav i neuredan ne prihvata higijenu</a:t>
            </a:r>
            <a:endParaRPr lang="sr-Latn-RS" sz="2000" dirty="0">
              <a:latin typeface="Corbel" pitchFamily="34" charset="0"/>
            </a:endParaRPr>
          </a:p>
          <a:p>
            <a:pPr marL="574675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100" b="1" dirty="0">
              <a:latin typeface="Corbel" pitchFamily="34" charset="0"/>
            </a:endParaRPr>
          </a:p>
          <a:p>
            <a:pPr marL="574675" lvl="1" indent="233363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en-US" sz="2000" dirty="0" err="1">
                <a:latin typeface="Corbel" pitchFamily="34" charset="0"/>
              </a:rPr>
              <a:t>niko</a:t>
            </a:r>
            <a:r>
              <a:rPr lang="en-US" sz="2000" dirty="0">
                <a:latin typeface="Corbel" pitchFamily="34" charset="0"/>
              </a:rPr>
              <a:t> od </a:t>
            </a:r>
            <a:r>
              <a:rPr lang="en-US" sz="2000" dirty="0" err="1">
                <a:latin typeface="Corbel" pitchFamily="34" charset="0"/>
              </a:rPr>
              <a:t>njih</a:t>
            </a:r>
            <a:r>
              <a:rPr lang="en-US" sz="2000" dirty="0">
                <a:latin typeface="Corbel" pitchFamily="34" charset="0"/>
              </a:rPr>
              <a:t> </a:t>
            </a:r>
            <a:r>
              <a:rPr lang="en-US" sz="2000" dirty="0" err="1">
                <a:latin typeface="Corbel" pitchFamily="34" charset="0"/>
              </a:rPr>
              <a:t>neće</a:t>
            </a:r>
            <a:r>
              <a:rPr lang="en-US" sz="2000" dirty="0">
                <a:latin typeface="Corbel" pitchFamily="34" charset="0"/>
              </a:rPr>
              <a:t> </a:t>
            </a:r>
            <a:r>
              <a:rPr lang="en-US" sz="2000" dirty="0" err="1">
                <a:latin typeface="Corbel" pitchFamily="34" charset="0"/>
              </a:rPr>
              <a:t>posle</a:t>
            </a:r>
            <a:r>
              <a:rPr lang="en-US" sz="2000" dirty="0">
                <a:latin typeface="Corbel" pitchFamily="34" charset="0"/>
              </a:rPr>
              <a:t> </a:t>
            </a:r>
            <a:r>
              <a:rPr lang="en-US" sz="2000" dirty="0" err="1">
                <a:latin typeface="Corbel" pitchFamily="34" charset="0"/>
              </a:rPr>
              <a:t>gledanja</a:t>
            </a:r>
            <a:r>
              <a:rPr lang="en-US" sz="2000" dirty="0">
                <a:latin typeface="Corbel" pitchFamily="34" charset="0"/>
              </a:rPr>
              <a:t> </a:t>
            </a:r>
            <a:r>
              <a:rPr lang="en-US" sz="2000" dirty="0" err="1">
                <a:latin typeface="Corbel" pitchFamily="34" charset="0"/>
              </a:rPr>
              <a:t>televizije</a:t>
            </a:r>
            <a:r>
              <a:rPr lang="en-US" sz="2000" dirty="0">
                <a:latin typeface="Corbel" pitchFamily="34" charset="0"/>
              </a:rPr>
              <a:t> </a:t>
            </a:r>
            <a:r>
              <a:rPr lang="en-US" sz="2000" dirty="0" err="1">
                <a:latin typeface="Corbel" pitchFamily="34" charset="0"/>
              </a:rPr>
              <a:t>postati</a:t>
            </a:r>
            <a:r>
              <a:rPr lang="en-US" sz="2000" dirty="0">
                <a:latin typeface="Corbel" pitchFamily="34" charset="0"/>
              </a:rPr>
              <a:t> </a:t>
            </a:r>
            <a:r>
              <a:rPr lang="en-US" sz="2000" dirty="0" err="1">
                <a:latin typeface="Corbel" pitchFamily="34" charset="0"/>
              </a:rPr>
              <a:t>nešto</a:t>
            </a:r>
            <a:r>
              <a:rPr lang="en-US" sz="2000" dirty="0">
                <a:latin typeface="Corbel" pitchFamily="34" charset="0"/>
              </a:rPr>
              <a:t> </a:t>
            </a:r>
            <a:r>
              <a:rPr lang="en-US" sz="2000" dirty="0" err="1">
                <a:latin typeface="Corbel" pitchFamily="34" charset="0"/>
              </a:rPr>
              <a:t>drugo</a:t>
            </a:r>
            <a:r>
              <a:rPr lang="en-US" sz="2000" dirty="0">
                <a:latin typeface="Corbel" pitchFamily="34" charset="0"/>
              </a:rPr>
              <a:t> </a:t>
            </a:r>
          </a:p>
          <a:p>
            <a:pPr marL="574675" lvl="1" indent="233363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endParaRPr lang="en-US" sz="1800" b="1" dirty="0">
              <a:latin typeface="Corbel" pitchFamily="34" charset="0"/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0447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Osporavanje moći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alibri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alibri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alibri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alibri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alibri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alibri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solidFill>
                  <a:prstClr val="black"/>
                </a:solidFill>
              </a:rPr>
              <a:t>televizija je produkt društva, a ne obrnuto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3800" y="2209800"/>
            <a:ext cx="2926172" cy="415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5675376"/>
            <a:ext cx="8763000" cy="6858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TV kao sredstvo javnog informisanja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0" y="68580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8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Sredstvo informisanja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 fontScale="92500" lnSpcReduction="20000"/>
          </a:bodyPr>
          <a:lstStyle/>
          <a:p>
            <a:pPr marL="698500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b="1" dirty="0"/>
              <a:t>TV informacija je ona kojoj se najviše veruje, koja se uvažava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600" b="1" dirty="0">
                <a:solidFill>
                  <a:srgbClr val="C00000"/>
                </a:solidFill>
                <a:latin typeface="Corbel" pitchFamily="34" charset="0"/>
              </a:rPr>
              <a:t>Informacija je: </a:t>
            </a:r>
            <a:endParaRPr lang="sr-Latn-RS" sz="2600" b="1" dirty="0">
              <a:solidFill>
                <a:srgbClr val="C00000"/>
              </a:solidFill>
              <a:latin typeface="Corbel" pitchFamily="34" charset="0"/>
            </a:endParaRPr>
          </a:p>
          <a:p>
            <a:pPr marL="1074738" lvl="1" indent="265113" algn="just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šta je televizija izabrala</a:t>
            </a:r>
            <a:endParaRPr lang="sr-Latn-RS" sz="2200" dirty="0">
              <a:latin typeface="Corbel" pitchFamily="34" charset="0"/>
            </a:endParaRPr>
          </a:p>
          <a:p>
            <a:pPr marL="1074738" lvl="1" indent="265113" algn="just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odabrala da prikaže javnosti </a:t>
            </a:r>
            <a:endParaRPr lang="sr-Latn-RS" sz="2200" dirty="0">
              <a:latin typeface="Corbel" pitchFamily="34" charset="0"/>
            </a:endParaRPr>
          </a:p>
          <a:p>
            <a:pPr marL="1074738" lvl="1" indent="265113" algn="just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kako je to prikazala </a:t>
            </a:r>
            <a:endParaRPr lang="sr-Latn-RS" sz="2200" dirty="0">
              <a:latin typeface="Corbel" pitchFamily="34" charset="0"/>
            </a:endParaRPr>
          </a:p>
          <a:p>
            <a:pPr marL="1074738" lvl="1" indent="265113" algn="just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ko komentariše određeni događaj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400" b="1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b="1" dirty="0">
                <a:latin typeface="Corbel" pitchFamily="34" charset="0"/>
              </a:rPr>
              <a:t>I</a:t>
            </a:r>
            <a:r>
              <a:rPr lang="vi-VN" sz="2600" b="1" dirty="0">
                <a:latin typeface="Corbel" pitchFamily="34" charset="0"/>
              </a:rPr>
              <a:t>nformacija se</a:t>
            </a:r>
            <a:r>
              <a:rPr lang="sr-Latn-RS" sz="2600" b="1" dirty="0">
                <a:latin typeface="Corbel" pitchFamily="34" charset="0"/>
              </a:rPr>
              <a:t>:</a:t>
            </a:r>
          </a:p>
          <a:p>
            <a:pPr marL="1074738" lvl="1" indent="265113" algn="just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dozira</a:t>
            </a:r>
            <a:endParaRPr lang="sr-Latn-RS" sz="2200" dirty="0">
              <a:latin typeface="Corbel" pitchFamily="34" charset="0"/>
            </a:endParaRPr>
          </a:p>
          <a:p>
            <a:pPr marL="1074738" lvl="1" indent="265113" algn="just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frizira </a:t>
            </a:r>
            <a:endParaRPr lang="sr-Latn-RS" sz="2200" dirty="0">
              <a:latin typeface="Corbel" pitchFamily="34" charset="0"/>
            </a:endParaRPr>
          </a:p>
          <a:p>
            <a:pPr marL="1074738" lvl="1" indent="265113" algn="just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oblikuje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400" b="1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namera je da se kontroliše svest i ponašanje ljudi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600" i="1" dirty="0">
                <a:solidFill>
                  <a:srgbClr val="C00000"/>
                </a:solidFill>
                <a:latin typeface="Corbel" pitchFamily="34" charset="0"/>
              </a:rPr>
              <a:t>sredstva informisanja </a:t>
            </a:r>
            <a:r>
              <a:rPr lang="sr-Latn-RS" sz="2600" b="1" i="1" dirty="0">
                <a:solidFill>
                  <a:srgbClr val="C00000"/>
                </a:solidFill>
                <a:latin typeface="Corbel" pitchFamily="34" charset="0"/>
              </a:rPr>
              <a:t>ZA</a:t>
            </a:r>
            <a:r>
              <a:rPr lang="sr-Latn-RS" sz="2600" i="1" dirty="0">
                <a:solidFill>
                  <a:srgbClr val="C00000"/>
                </a:solidFill>
                <a:latin typeface="Corbel" pitchFamily="34" charset="0"/>
              </a:rPr>
              <a:t> javnost postaju sredstva informisanja </a:t>
            </a:r>
            <a:r>
              <a:rPr lang="sr-Latn-RS" sz="2600" b="1" i="1" dirty="0">
                <a:solidFill>
                  <a:srgbClr val="C00000"/>
                </a:solidFill>
                <a:latin typeface="Corbel" pitchFamily="34" charset="0"/>
              </a:rPr>
              <a:t>NAD</a:t>
            </a:r>
            <a:r>
              <a:rPr lang="sr-Latn-RS" sz="2600" i="1" dirty="0">
                <a:solidFill>
                  <a:srgbClr val="C00000"/>
                </a:solidFill>
                <a:latin typeface="Corbel" pitchFamily="34" charset="0"/>
              </a:rPr>
              <a:t> javnošću</a:t>
            </a:r>
            <a:endParaRPr lang="vi-VN" sz="2600" i="1" dirty="0">
              <a:solidFill>
                <a:srgbClr val="C00000"/>
              </a:solidFill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1486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Sredstvo informisanja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/>
          </a:bodyPr>
          <a:lstStyle/>
          <a:p>
            <a:pPr marL="698500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698500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698500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Previše dostupnih informacija </a:t>
            </a:r>
            <a:r>
              <a:rPr lang="sr-Latn-RS" sz="2400" b="1" dirty="0"/>
              <a:t>nisu garancija njihovog kvaliteta i pouzdanosti</a:t>
            </a:r>
          </a:p>
          <a:p>
            <a:pPr marL="355600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b="1" dirty="0"/>
          </a:p>
          <a:p>
            <a:pPr marL="355600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b="1" dirty="0"/>
          </a:p>
          <a:p>
            <a:pPr marL="698500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Najveća mudrost je </a:t>
            </a:r>
            <a:r>
              <a:rPr lang="sr-Latn-RS" sz="2400" b="1" dirty="0"/>
              <a:t>kako izabrati prave informacije, razumeti kontekst i primeniti znanje</a:t>
            </a:r>
          </a:p>
          <a:p>
            <a:pPr marL="355600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</a:pPr>
            <a:r>
              <a:rPr lang="sr-Latn-RS" sz="2400" dirty="0"/>
              <a:t>TV gledaoci su postali </a:t>
            </a:r>
            <a:r>
              <a:rPr lang="sr-Latn-RS" sz="2400" b="1" dirty="0"/>
              <a:t>robovi informacija uz nesposobnost da se u njima snađu </a:t>
            </a: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r>
              <a:rPr lang="sr-Latn-RS" sz="2400" b="1" dirty="0"/>
              <a:t>     i razumeju kompleksne probleme koje ih okružuju</a:t>
            </a:r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</a:pPr>
            <a:endParaRPr lang="sr-Latn-RS" sz="1800" b="1" dirty="0"/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b="1" dirty="0"/>
          </a:p>
          <a:p>
            <a:pPr marL="698500" lvl="1" indent="-342900" algn="just"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Mudrost smo izgubili u znanju, a znanje smo izgubili u informacijama!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050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Manipulacija informacijama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1" y="1545624"/>
            <a:ext cx="1782597" cy="5312376"/>
          </a:xfrm>
        </p:spPr>
      </p:pic>
    </p:spTree>
    <p:extLst>
      <p:ext uri="{BB962C8B-B14F-4D97-AF65-F5344CB8AC3E}">
        <p14:creationId xmlns:p14="http://schemas.microsoft.com/office/powerpoint/2010/main" val="394799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Manipulacija informacijama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1504756"/>
            <a:ext cx="2667000" cy="532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02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1138</TotalTime>
  <Words>349</Words>
  <Application>Microsoft Office PowerPoint</Application>
  <PresentationFormat>Widescreen</PresentationFormat>
  <Paragraphs>97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Činjenice koje osporavaju moć TV</vt:lpstr>
      <vt:lpstr>Osporavanje moći TV</vt:lpstr>
      <vt:lpstr>Osporavanje moći TV</vt:lpstr>
      <vt:lpstr>Osporavanje moći TV</vt:lpstr>
      <vt:lpstr>TV kao sredstvo javnog informisanja</vt:lpstr>
      <vt:lpstr>Sredstvo informisanja ...</vt:lpstr>
      <vt:lpstr>Sredstvo informisanja ...</vt:lpstr>
      <vt:lpstr>Manipulacija informacijama ...</vt:lpstr>
      <vt:lpstr>Manipulacija informacijama ...</vt:lpstr>
      <vt:lpstr>Manipulacija informacijama ...</vt:lpstr>
      <vt:lpstr>Manipulacija informacijama 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316</cp:revision>
  <dcterms:created xsi:type="dcterms:W3CDTF">2006-08-16T00:00:00Z</dcterms:created>
  <dcterms:modified xsi:type="dcterms:W3CDTF">2024-08-03T10:57:07Z</dcterms:modified>
</cp:coreProperties>
</file>